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charset="0"/>
              </a:endParaRP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1229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475D246-D3E8-4C2D-908D-C952413B7971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31566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D7D083-73C1-4087-A58F-9F60745B019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77966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D2A4D5-16AA-4D57-8502-2D7DBEBBAF9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5136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CFEC44-BF3F-4ADF-8795-24C5BEA84FE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67178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8D5782-2D81-4BDB-AE93-0D7D98ED639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0541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EBAC6D3-5386-41D4-B4AA-B66725DCB95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27399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Online Image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A959BA8-8351-41B9-830A-D928C0562B8D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43119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95CA8C-5392-495C-8363-0FA9F8B6510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9472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11AECE-563F-438F-9269-5856343CC12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74242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F8CEB2-2555-4EA8-93AB-D58AD87CEF6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97868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28EE18-F1AB-4135-9328-1522C0D5215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49872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05ED3-9C62-4420-8747-3CCA249E8B4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2861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ED946C-DAEE-4DAE-9DFB-993EEE403E9D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13361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45EDA4-4F5C-4D52-BDC2-EBF5045741F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6659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DAEC84-8CD4-4BA6-9267-5A05B3B6746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58037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28600" y="228600"/>
            <a:ext cx="8686800" cy="5943600"/>
            <a:chOff x="144" y="144"/>
            <a:chExt cx="5472" cy="3744"/>
          </a:xfrm>
        </p:grpSpPr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charset="0"/>
              </a:endParaRPr>
            </a:p>
          </p:txBody>
        </p:sp>
        <p:sp>
          <p:nvSpPr>
            <p:cNvPr id="11268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charset="0"/>
              </a:endParaRPr>
            </a:p>
          </p:txBody>
        </p:sp>
        <p:sp>
          <p:nvSpPr>
            <p:cNvPr id="11269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EB188D19-AA70-46DD-A24F-984DA599D5B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2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3" r:id="rId14"/>
    <p:sldLayoutId id="2147483684" r:id="rId15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en-US" sz="8000"/>
              <a:t>Максвелл Джеймс Клерк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70713" y="4304334"/>
            <a:ext cx="3640667" cy="135260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en-US" sz="2400" dirty="0"/>
              <a:t>Підготував </a:t>
            </a:r>
          </a:p>
          <a:p>
            <a:pPr eaLnBrk="1" hangingPunct="1">
              <a:lnSpc>
                <a:spcPct val="90000"/>
              </a:lnSpc>
            </a:pPr>
            <a:r>
              <a:rPr lang="uk-UA" altLang="en-US" sz="2400" dirty="0"/>
              <a:t>Студент групи ОПІ-21</a:t>
            </a:r>
          </a:p>
          <a:p>
            <a:pPr eaLnBrk="1" hangingPunct="1">
              <a:lnSpc>
                <a:spcPct val="90000"/>
              </a:lnSpc>
            </a:pPr>
            <a:r>
              <a:rPr lang="uk-UA" altLang="en-US" sz="2400" dirty="0"/>
              <a:t>Турчин Данило</a:t>
            </a:r>
          </a:p>
          <a:p>
            <a:pPr eaLnBrk="1" hangingPunct="1">
              <a:lnSpc>
                <a:spcPct val="90000"/>
              </a:lnSpc>
            </a:pPr>
            <a:endParaRPr lang="ru-RU" altLang="en-US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85800"/>
            <a:ext cx="8153400" cy="1143000"/>
          </a:xfrm>
        </p:spPr>
        <p:txBody>
          <a:bodyPr/>
          <a:lstStyle/>
          <a:p>
            <a:pPr algn="ctr" eaLnBrk="1" hangingPunct="1"/>
            <a:r>
              <a:rPr lang="ru-RU" altLang="en-US" sz="2800" dirty="0"/>
              <a:t> </a:t>
            </a:r>
            <a:r>
              <a:rPr lang="uk-UA" altLang="en-US" sz="4200" dirty="0"/>
              <a:t>Досягнення та винаходи</a:t>
            </a:r>
            <a:br>
              <a:rPr lang="ru-RU" altLang="en-US" sz="4200" dirty="0"/>
            </a:br>
            <a:endParaRPr lang="ru-RU" altLang="en-US" sz="4200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038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en-US" sz="2000" dirty="0" err="1"/>
              <a:t>Винайшов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дзига</a:t>
            </a:r>
            <a:r>
              <a:rPr lang="ru-RU" altLang="en-US" sz="2000" dirty="0"/>
              <a:t>, </a:t>
            </a:r>
            <a:r>
              <a:rPr lang="ru-RU" altLang="en-US" sz="2000" dirty="0" err="1"/>
              <a:t>поверхня</a:t>
            </a:r>
            <a:r>
              <a:rPr lang="ru-RU" altLang="en-US" sz="2000" dirty="0"/>
              <a:t> </a:t>
            </a:r>
            <a:r>
              <a:rPr lang="ru-RU" altLang="en-US" sz="2000" dirty="0" err="1"/>
              <a:t>якого</a:t>
            </a:r>
            <a:r>
              <a:rPr lang="ru-RU" altLang="en-US" sz="2000" dirty="0"/>
              <a:t>, </a:t>
            </a:r>
            <a:r>
              <a:rPr lang="ru-RU" altLang="en-US" sz="2000" dirty="0" err="1"/>
              <a:t>пофарбована</a:t>
            </a:r>
            <a:r>
              <a:rPr lang="ru-RU" altLang="en-US" sz="2000" dirty="0"/>
              <a:t> в </a:t>
            </a:r>
            <a:r>
              <a:rPr lang="ru-RU" altLang="en-US" sz="2000" dirty="0" err="1"/>
              <a:t>різні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кольори</a:t>
            </a:r>
            <a:r>
              <a:rPr lang="ru-RU" altLang="en-US" sz="2000" dirty="0"/>
              <a:t>, при </a:t>
            </a:r>
            <a:r>
              <a:rPr lang="ru-RU" altLang="en-US" sz="2000" dirty="0" err="1"/>
              <a:t>обертанні</a:t>
            </a:r>
            <a:r>
              <a:rPr lang="ru-RU" altLang="en-US" sz="2000" dirty="0"/>
              <a:t> </a:t>
            </a:r>
            <a:r>
              <a:rPr lang="ru-RU" altLang="en-US" sz="2000" dirty="0" err="1"/>
              <a:t>утворювала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найнесподіваніші</a:t>
            </a:r>
            <a:r>
              <a:rPr lang="ru-RU" altLang="en-US" sz="2000" dirty="0"/>
              <a:t> </a:t>
            </a:r>
            <a:r>
              <a:rPr lang="ru-RU" altLang="en-US" sz="2000" dirty="0" err="1"/>
              <a:t>сполучення</a:t>
            </a:r>
            <a:r>
              <a:rPr lang="ru-RU" altLang="en-US" sz="2000" dirty="0"/>
              <a:t>. При </a:t>
            </a:r>
            <a:r>
              <a:rPr lang="ru-RU" altLang="en-US" sz="2000" dirty="0" err="1"/>
              <a:t>змішуванні</a:t>
            </a:r>
            <a:r>
              <a:rPr lang="ru-RU" altLang="en-US" sz="2000" dirty="0"/>
              <a:t> </a:t>
            </a:r>
            <a:r>
              <a:rPr lang="ru-RU" altLang="en-US" sz="2000" dirty="0" err="1"/>
              <a:t>червоного</a:t>
            </a:r>
            <a:r>
              <a:rPr lang="ru-RU" altLang="en-US" sz="2000" dirty="0"/>
              <a:t> і </a:t>
            </a:r>
            <a:r>
              <a:rPr lang="ru-RU" altLang="en-US" sz="2000" dirty="0" err="1"/>
              <a:t>жовтого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виходив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помаранчевий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колір</a:t>
            </a:r>
            <a:r>
              <a:rPr lang="ru-RU" altLang="en-US" sz="2000" dirty="0"/>
              <a:t>, </a:t>
            </a:r>
            <a:r>
              <a:rPr lang="ru-RU" altLang="en-US" sz="2000" dirty="0" err="1"/>
              <a:t>синього</a:t>
            </a:r>
            <a:r>
              <a:rPr lang="ru-RU" altLang="en-US" sz="2000" dirty="0"/>
              <a:t> і </a:t>
            </a:r>
            <a:r>
              <a:rPr lang="ru-RU" altLang="en-US" sz="2000" dirty="0" err="1"/>
              <a:t>жовтого</a:t>
            </a:r>
            <a:r>
              <a:rPr lang="ru-RU" altLang="en-US" sz="2000" dirty="0"/>
              <a:t> - </a:t>
            </a:r>
            <a:r>
              <a:rPr lang="ru-RU" altLang="en-US" sz="2000" dirty="0" err="1"/>
              <a:t>зелений</a:t>
            </a:r>
            <a:r>
              <a:rPr lang="ru-RU" altLang="en-US" sz="2000" dirty="0"/>
              <a:t>, при </a:t>
            </a:r>
            <a:r>
              <a:rPr lang="ru-RU" altLang="en-US" sz="2000" dirty="0" err="1"/>
              <a:t>змішуванні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всіх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кольорів</a:t>
            </a:r>
            <a:r>
              <a:rPr lang="ru-RU" altLang="en-US" sz="2000" dirty="0"/>
              <a:t> спектра </a:t>
            </a:r>
            <a:r>
              <a:rPr lang="ru-RU" altLang="en-US" sz="2000" dirty="0" err="1"/>
              <a:t>виходив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білий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колір</a:t>
            </a:r>
            <a:r>
              <a:rPr lang="ru-RU" altLang="en-US" sz="2000" dirty="0"/>
              <a:t> - </a:t>
            </a:r>
            <a:r>
              <a:rPr lang="ru-RU" altLang="en-US" sz="2000" dirty="0" err="1"/>
              <a:t>ді</a:t>
            </a:r>
            <a:r>
              <a:rPr lang="uk-UA" altLang="en-US" sz="2000" dirty="0"/>
              <a:t>я</a:t>
            </a:r>
            <a:r>
              <a:rPr lang="ru-RU" altLang="en-US" sz="2000" dirty="0"/>
              <a:t>, </a:t>
            </a:r>
            <a:r>
              <a:rPr lang="ru-RU" altLang="en-US" sz="2000" dirty="0" err="1"/>
              <a:t>зворотн</a:t>
            </a:r>
            <a:r>
              <a:rPr lang="uk-UA" altLang="en-US" sz="2000" dirty="0"/>
              <a:t>а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дії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призми</a:t>
            </a:r>
            <a:r>
              <a:rPr lang="ru-RU" altLang="en-US" sz="2000" dirty="0"/>
              <a:t> - «диск Максвелла».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en-US" sz="2000" dirty="0"/>
              <a:t>Описав </a:t>
            </a:r>
            <a:r>
              <a:rPr lang="ru-RU" altLang="en-US" sz="2000" dirty="0" err="1"/>
              <a:t>термодинамічний</a:t>
            </a:r>
            <a:r>
              <a:rPr lang="ru-RU" altLang="en-US" sz="2000" dirty="0"/>
              <a:t> парадокс, </a:t>
            </a:r>
            <a:r>
              <a:rPr lang="ru-RU" altLang="en-US" sz="2000" dirty="0" err="1"/>
              <a:t>багато</a:t>
            </a:r>
            <a:r>
              <a:rPr lang="ru-RU" altLang="en-US" sz="2000" dirty="0"/>
              <a:t> </a:t>
            </a:r>
            <a:r>
              <a:rPr lang="ru-RU" altLang="en-US" sz="2000" dirty="0" err="1"/>
              <a:t>років</a:t>
            </a:r>
            <a:r>
              <a:rPr lang="ru-RU" altLang="en-US" sz="2000" dirty="0"/>
              <a:t> не давав </a:t>
            </a:r>
            <a:r>
              <a:rPr lang="ru-RU" altLang="en-US" sz="2000" dirty="0" err="1"/>
              <a:t>спокою</a:t>
            </a:r>
            <a:r>
              <a:rPr lang="ru-RU" altLang="en-US" sz="2000" dirty="0"/>
              <a:t> </a:t>
            </a:r>
            <a:r>
              <a:rPr lang="ru-RU" altLang="en-US" sz="2000" dirty="0" err="1"/>
              <a:t>фізикам</a:t>
            </a:r>
            <a:r>
              <a:rPr lang="ru-RU" altLang="en-US" sz="2000" dirty="0"/>
              <a:t> - «демон Максвелла».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en-US" sz="2000" dirty="0"/>
              <a:t>У </a:t>
            </a:r>
            <a:r>
              <a:rPr lang="ru-RU" altLang="en-US" sz="2000" dirty="0" err="1"/>
              <a:t>кінетичну</a:t>
            </a:r>
            <a:r>
              <a:rPr lang="ru-RU" altLang="en-US" sz="2000" dirty="0"/>
              <a:t> </a:t>
            </a:r>
            <a:r>
              <a:rPr lang="ru-RU" altLang="en-US" sz="2000" dirty="0" err="1"/>
              <a:t>теорію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були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введені</a:t>
            </a:r>
            <a:r>
              <a:rPr lang="ru-RU" altLang="en-US" sz="2000" dirty="0"/>
              <a:t> </a:t>
            </a:r>
            <a:r>
              <a:rPr lang="ru-RU" altLang="en-US" sz="2000" dirty="0" err="1"/>
              <a:t>їм</a:t>
            </a:r>
            <a:r>
              <a:rPr lang="ru-RU" altLang="en-US" sz="2000" dirty="0"/>
              <a:t> «</a:t>
            </a:r>
            <a:r>
              <a:rPr lang="ru-RU" altLang="en-US" sz="2000" dirty="0" err="1"/>
              <a:t>розподіл</a:t>
            </a:r>
            <a:r>
              <a:rPr lang="ru-RU" altLang="en-US" sz="2000" dirty="0"/>
              <a:t> Максвелла» і «статистика Максвелла - Больцмана».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en-US" sz="2000" dirty="0"/>
              <a:t>«Число Максвелла»</a:t>
            </a:r>
          </a:p>
          <a:p>
            <a:pPr eaLnBrk="1" hangingPunct="1">
              <a:lnSpc>
                <a:spcPct val="80000"/>
              </a:lnSpc>
            </a:pPr>
            <a:r>
              <a:rPr lang="ru-RU" altLang="en-US" sz="2000" dirty="0" err="1"/>
              <a:t>Крім</a:t>
            </a:r>
            <a:r>
              <a:rPr lang="ru-RU" altLang="en-US" sz="2000" dirty="0"/>
              <a:t> того, Максвелл </a:t>
            </a:r>
            <a:r>
              <a:rPr lang="ru-RU" altLang="en-US" sz="2000" dirty="0" err="1"/>
              <a:t>створив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безліч</a:t>
            </a:r>
            <a:r>
              <a:rPr lang="ru-RU" altLang="en-US" sz="2000" dirty="0"/>
              <a:t> невеликих </a:t>
            </a:r>
            <a:r>
              <a:rPr lang="ru-RU" altLang="en-US" sz="2000" dirty="0" err="1"/>
              <a:t>шедеврів</a:t>
            </a:r>
            <a:r>
              <a:rPr lang="ru-RU" altLang="en-US" sz="2000" dirty="0"/>
              <a:t> в </a:t>
            </a:r>
            <a:r>
              <a:rPr lang="ru-RU" altLang="en-US" sz="2000" dirty="0" err="1"/>
              <a:t>найрізноманітніших</a:t>
            </a:r>
            <a:r>
              <a:rPr lang="ru-RU" altLang="en-US" sz="2000" dirty="0"/>
              <a:t> областях - </a:t>
            </a:r>
            <a:r>
              <a:rPr lang="ru-RU" altLang="en-US" sz="2000" dirty="0" err="1"/>
              <a:t>від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здійснення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першої</a:t>
            </a:r>
            <a:r>
              <a:rPr lang="ru-RU" altLang="en-US" sz="2000" dirty="0"/>
              <a:t> в </a:t>
            </a:r>
            <a:r>
              <a:rPr lang="ru-RU" altLang="en-US" sz="2000" dirty="0" err="1"/>
              <a:t>світі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кольорової</a:t>
            </a:r>
            <a:r>
              <a:rPr lang="ru-RU" altLang="en-US" sz="2000" dirty="0"/>
              <a:t> </a:t>
            </a:r>
            <a:r>
              <a:rPr lang="ru-RU" altLang="en-US" sz="2000" dirty="0" err="1"/>
              <a:t>фотографії</a:t>
            </a:r>
            <a:r>
              <a:rPr lang="ru-RU" altLang="en-US" sz="2000" dirty="0"/>
              <a:t> до </a:t>
            </a:r>
            <a:r>
              <a:rPr lang="ru-RU" altLang="en-US" sz="2000" dirty="0" err="1"/>
              <a:t>розробки</a:t>
            </a:r>
            <a:r>
              <a:rPr lang="ru-RU" altLang="en-US" sz="2000" dirty="0"/>
              <a:t> способу радикального </a:t>
            </a:r>
            <a:r>
              <a:rPr lang="ru-RU" altLang="en-US" sz="2000" dirty="0" err="1"/>
              <a:t>виведення</a:t>
            </a:r>
            <a:r>
              <a:rPr lang="ru-RU" altLang="en-US" sz="2000" dirty="0"/>
              <a:t> з </a:t>
            </a:r>
            <a:r>
              <a:rPr lang="ru-RU" altLang="en-US" sz="2000" dirty="0" err="1"/>
              <a:t>одягу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жирових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плям</a:t>
            </a:r>
            <a:r>
              <a:rPr lang="ru-RU" altLang="en-US" sz="20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Литература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en-US" sz="2400"/>
              <a:t>Максвелл Дж. К. Теория теплоты. СПб., 1888.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en-US" sz="2400"/>
              <a:t>Максвелл Дж. К. Речи и статьи. М.–Л.: 1940.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en-US" sz="2400"/>
              <a:t>Максвелл Дж. К. Избранные сочинения по теории электромагнитного поля. М.: Изд. АН СССР, 1954.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en-US" sz="2400"/>
              <a:t>Максвелл Дж. К. Статьи и речи. М.: Наука, 1968.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en-US" sz="2400"/>
              <a:t>Максвелл Дж. К. Трактат об электричестве и магнетизме. В 2-х томах. М.: Наука, 1989. Том 1. Том 2.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en-US" sz="2400"/>
              <a:t>Карцев В.П. Максвелл. (из серии "Жизнь замечательных людей") М.: Молодая гвардия, 1974.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5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ПЛАН:</a:t>
            </a:r>
          </a:p>
        </p:txBody>
      </p:sp>
      <p:sp>
        <p:nvSpPr>
          <p:cNvPr id="4099" name="Rectangle 14"/>
          <p:cNvSpPr>
            <a:spLocks noGrp="1" noChangeArrowheads="1"/>
          </p:cNvSpPr>
          <p:nvPr>
            <p:ph idx="1"/>
          </p:nvPr>
        </p:nvSpPr>
        <p:spPr>
          <a:xfrm>
            <a:off x="495300" y="1979990"/>
            <a:ext cx="8153400" cy="4038600"/>
          </a:xfrm>
        </p:spPr>
        <p:txBody>
          <a:bodyPr/>
          <a:lstStyle/>
          <a:p>
            <a:pPr eaLnBrk="1" hangingPunct="1"/>
            <a:r>
              <a:rPr lang="ru-RU" altLang="en-US" dirty="0"/>
              <a:t> Б</a:t>
            </a:r>
            <a:r>
              <a:rPr lang="uk-UA" altLang="en-US" dirty="0"/>
              <a:t>іографія</a:t>
            </a:r>
            <a:endParaRPr lang="ru-RU" altLang="en-US" dirty="0"/>
          </a:p>
          <a:p>
            <a:pPr eaLnBrk="1" hangingPunct="1"/>
            <a:r>
              <a:rPr lang="ru-RU" altLang="en-US" dirty="0"/>
              <a:t> </a:t>
            </a:r>
            <a:r>
              <a:rPr lang="uk-UA" altLang="en-US" dirty="0"/>
              <a:t>Научна діяльність</a:t>
            </a:r>
            <a:endParaRPr lang="ru-RU" altLang="en-US" dirty="0"/>
          </a:p>
          <a:p>
            <a:pPr eaLnBrk="1" hangingPunct="1"/>
            <a:r>
              <a:rPr lang="ru-RU" altLang="en-US" dirty="0"/>
              <a:t> </a:t>
            </a:r>
            <a:r>
              <a:rPr lang="uk-UA" altLang="en-US" dirty="0"/>
              <a:t>Досягнення та винаходи</a:t>
            </a:r>
            <a:endParaRPr lang="ru-RU" altLang="en-US" dirty="0"/>
          </a:p>
          <a:p>
            <a:pPr eaLnBrk="1" hangingPunct="1"/>
            <a:endParaRPr lang="ru-RU" altLang="en-US" dirty="0"/>
          </a:p>
          <a:p>
            <a:pPr eaLnBrk="1" hangingPunct="1"/>
            <a:endParaRPr lang="ru-RU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en-US" dirty="0"/>
              <a:t>Короткі відомості</a:t>
            </a:r>
            <a:endParaRPr lang="ru-RU" altLang="en-US" dirty="0"/>
          </a:p>
        </p:txBody>
      </p:sp>
      <p:sp>
        <p:nvSpPr>
          <p:cNvPr id="5123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ru-RU" altLang="en-US" sz="2300" dirty="0"/>
              <a:t>Дата </a:t>
            </a:r>
            <a:r>
              <a:rPr lang="uk-UA" altLang="en-US" sz="2300" dirty="0"/>
              <a:t>народження</a:t>
            </a:r>
            <a:r>
              <a:rPr lang="ru-RU" altLang="en-US" sz="2300" dirty="0"/>
              <a:t>: 13 </a:t>
            </a:r>
            <a:r>
              <a:rPr lang="uk-UA" altLang="en-US" sz="2300" dirty="0"/>
              <a:t>червень</a:t>
            </a:r>
            <a:r>
              <a:rPr lang="ru-RU" altLang="en-US" sz="2300" dirty="0"/>
              <a:t> 1831</a:t>
            </a:r>
          </a:p>
          <a:p>
            <a:pPr eaLnBrk="1" hangingPunct="1"/>
            <a:r>
              <a:rPr lang="ru-RU" altLang="en-US" sz="2300" dirty="0"/>
              <a:t>Место </a:t>
            </a:r>
            <a:r>
              <a:rPr lang="uk-UA" altLang="en-US" sz="2300" dirty="0"/>
              <a:t>народження</a:t>
            </a:r>
            <a:r>
              <a:rPr lang="ru-RU" altLang="en-US" sz="2300" dirty="0"/>
              <a:t>: Эдинбург, </a:t>
            </a:r>
            <a:r>
              <a:rPr lang="ru-RU" altLang="en-US" sz="2300" dirty="0" err="1"/>
              <a:t>Шотланд</a:t>
            </a:r>
            <a:r>
              <a:rPr lang="uk-UA" altLang="en-US" sz="2300" dirty="0"/>
              <a:t>ія</a:t>
            </a:r>
            <a:endParaRPr lang="ru-RU" altLang="en-US" sz="2300" dirty="0"/>
          </a:p>
          <a:p>
            <a:pPr eaLnBrk="1" hangingPunct="1"/>
            <a:r>
              <a:rPr lang="ru-RU" altLang="en-US" sz="2300" dirty="0"/>
              <a:t>Дата смерт</a:t>
            </a:r>
            <a:r>
              <a:rPr lang="uk-UA" altLang="en-US" sz="2300" dirty="0"/>
              <a:t>і</a:t>
            </a:r>
            <a:r>
              <a:rPr lang="ru-RU" altLang="en-US" sz="2300" dirty="0"/>
              <a:t>: 5 </a:t>
            </a:r>
            <a:r>
              <a:rPr lang="uk-UA" altLang="en-US" sz="2300" dirty="0"/>
              <a:t>листопада</a:t>
            </a:r>
            <a:r>
              <a:rPr lang="ru-RU" altLang="en-US" sz="2300" dirty="0"/>
              <a:t> 1879</a:t>
            </a:r>
          </a:p>
          <a:p>
            <a:pPr eaLnBrk="1" hangingPunct="1"/>
            <a:r>
              <a:rPr lang="ru-RU" altLang="en-US" sz="2300" dirty="0"/>
              <a:t>М</a:t>
            </a:r>
            <a:r>
              <a:rPr lang="uk-UA" altLang="en-US" sz="2300" dirty="0"/>
              <a:t>ісце смерті</a:t>
            </a:r>
            <a:r>
              <a:rPr lang="ru-RU" altLang="en-US" sz="2300" dirty="0"/>
              <a:t>:</a:t>
            </a:r>
            <a:r>
              <a:rPr lang="en-US" altLang="en-US" sz="2300" dirty="0"/>
              <a:t> </a:t>
            </a:r>
            <a:r>
              <a:rPr lang="ru-RU" altLang="en-US" sz="2300" dirty="0" err="1"/>
              <a:t>Кембр</a:t>
            </a:r>
            <a:r>
              <a:rPr lang="uk-UA" altLang="en-US" sz="2300" dirty="0"/>
              <a:t>идж</a:t>
            </a:r>
            <a:r>
              <a:rPr lang="ru-RU" altLang="en-US" sz="2300" dirty="0"/>
              <a:t>, Англ</a:t>
            </a:r>
            <a:r>
              <a:rPr lang="uk-UA" altLang="en-US" sz="2300" dirty="0"/>
              <a:t>ія</a:t>
            </a:r>
            <a:endParaRPr lang="ru-RU" altLang="en-US" sz="2300" dirty="0"/>
          </a:p>
          <a:p>
            <a:pPr eaLnBrk="1" hangingPunct="1"/>
            <a:r>
              <a:rPr lang="ru-RU" altLang="en-US" sz="2300" dirty="0"/>
              <a:t>Научна сфера:</a:t>
            </a:r>
            <a:r>
              <a:rPr lang="uk-UA" altLang="en-US" sz="2300"/>
              <a:t> </a:t>
            </a:r>
            <a:r>
              <a:rPr lang="ru-RU" altLang="en-US" sz="2300"/>
              <a:t>физика</a:t>
            </a:r>
            <a:endParaRPr lang="ru-RU" altLang="en-US" sz="2300" dirty="0"/>
          </a:p>
        </p:txBody>
      </p:sp>
      <p:pic>
        <p:nvPicPr>
          <p:cNvPr id="5124" name="Picture 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3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en-US" sz="5400" dirty="0"/>
              <a:t> </a:t>
            </a:r>
            <a:r>
              <a:rPr lang="uk-UA" altLang="en-US" sz="5400" dirty="0"/>
              <a:t>Біографія</a:t>
            </a:r>
            <a:endParaRPr lang="ru-RU" altLang="en-US" sz="5400" dirty="0"/>
          </a:p>
        </p:txBody>
      </p:sp>
      <p:sp>
        <p:nvSpPr>
          <p:cNvPr id="6147" name="Rectangle 7"/>
          <p:cNvSpPr>
            <a:spLocks noGrp="1" noChangeArrowheads="1"/>
          </p:cNvSpPr>
          <p:nvPr>
            <p:ph idx="1"/>
          </p:nvPr>
        </p:nvSpPr>
        <p:spPr>
          <a:xfrm>
            <a:off x="533400" y="1828800"/>
            <a:ext cx="8153400" cy="4038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altLang="en-US" sz="1600" dirty="0" err="1"/>
              <a:t>Народився</a:t>
            </a:r>
            <a:r>
              <a:rPr lang="ru-RU" altLang="en-US" sz="1600" dirty="0"/>
              <a:t> в </a:t>
            </a:r>
            <a:r>
              <a:rPr lang="ru-RU" altLang="en-US" sz="1600" dirty="0" err="1"/>
              <a:t>сім'ї</a:t>
            </a:r>
            <a:r>
              <a:rPr lang="ru-RU" altLang="en-US" sz="1600" dirty="0"/>
              <a:t> </a:t>
            </a:r>
            <a:r>
              <a:rPr lang="ru-RU" altLang="en-US" sz="1600" dirty="0" err="1"/>
              <a:t>шотландського</a:t>
            </a:r>
            <a:r>
              <a:rPr lang="ru-RU" altLang="en-US" sz="1600" dirty="0"/>
              <a:t> дворянина </a:t>
            </a:r>
            <a:r>
              <a:rPr lang="ru-RU" altLang="en-US" sz="1600" dirty="0" err="1"/>
              <a:t>із</a:t>
            </a:r>
            <a:r>
              <a:rPr lang="ru-RU" altLang="en-US" sz="1600" dirty="0"/>
              <a:t> знатного роду </a:t>
            </a:r>
            <a:r>
              <a:rPr lang="ru-RU" altLang="en-US" sz="1600" dirty="0" err="1"/>
              <a:t>Клерків</a:t>
            </a:r>
            <a:r>
              <a:rPr lang="ru-RU" altLang="en-US" sz="1600" dirty="0"/>
              <a:t> (</a:t>
            </a:r>
            <a:r>
              <a:rPr lang="en-US" altLang="en-US" sz="1600" dirty="0"/>
              <a:t>Clerks). </a:t>
            </a:r>
            <a:r>
              <a:rPr lang="ru-RU" altLang="en-US" sz="1600" dirty="0" err="1"/>
              <a:t>Навчався</a:t>
            </a:r>
            <a:r>
              <a:rPr lang="ru-RU" altLang="en-US" sz="1600" dirty="0"/>
              <a:t> </a:t>
            </a:r>
            <a:r>
              <a:rPr lang="ru-RU" altLang="en-US" sz="1600" dirty="0" err="1"/>
              <a:t>спочатку</a:t>
            </a:r>
            <a:r>
              <a:rPr lang="ru-RU" altLang="en-US" sz="1600" dirty="0"/>
              <a:t> в </a:t>
            </a:r>
            <a:r>
              <a:rPr lang="ru-RU" altLang="en-US" sz="1600" dirty="0" err="1"/>
              <a:t>Единбурзької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академії</a:t>
            </a:r>
            <a:r>
              <a:rPr lang="ru-RU" altLang="en-US" sz="1600" dirty="0"/>
              <a:t>, </a:t>
            </a:r>
            <a:r>
              <a:rPr lang="ru-RU" altLang="en-US" sz="1600" dirty="0" err="1"/>
              <a:t>Единбурзькому</a:t>
            </a:r>
            <a:r>
              <a:rPr lang="ru-RU" altLang="en-US" sz="1600" dirty="0"/>
              <a:t> </a:t>
            </a:r>
            <a:r>
              <a:rPr lang="ru-RU" altLang="en-US" sz="1600" dirty="0" err="1"/>
              <a:t>університеті</a:t>
            </a:r>
            <a:r>
              <a:rPr lang="ru-RU" altLang="en-US" sz="1600" dirty="0"/>
              <a:t> (1847-1850), </a:t>
            </a:r>
            <a:r>
              <a:rPr lang="ru-RU" altLang="en-US" sz="1600" dirty="0" err="1"/>
              <a:t>потім</a:t>
            </a:r>
            <a:r>
              <a:rPr lang="ru-RU" altLang="en-US" sz="1600" dirty="0"/>
              <a:t> в </a:t>
            </a:r>
            <a:r>
              <a:rPr lang="ru-RU" altLang="en-US" sz="1600" dirty="0" err="1"/>
              <a:t>Кембріджському</a:t>
            </a:r>
            <a:r>
              <a:rPr lang="ru-RU" altLang="en-US" sz="1600" dirty="0"/>
              <a:t> (1850-1854) </a:t>
            </a:r>
            <a:r>
              <a:rPr lang="ru-RU" altLang="en-US" sz="1600" dirty="0" err="1"/>
              <a:t>університеті</a:t>
            </a:r>
            <a:r>
              <a:rPr lang="ru-RU" altLang="en-US" sz="1600" dirty="0"/>
              <a:t> (</a:t>
            </a:r>
            <a:r>
              <a:rPr lang="ru-RU" altLang="en-US" sz="1600" dirty="0" err="1"/>
              <a:t>Пітерхауз</a:t>
            </a:r>
            <a:r>
              <a:rPr lang="ru-RU" altLang="en-US" sz="1600" dirty="0"/>
              <a:t> і </a:t>
            </a:r>
            <a:r>
              <a:rPr lang="ru-RU" altLang="en-US" sz="1600" dirty="0" err="1"/>
              <a:t>Трініті-коледж</a:t>
            </a:r>
            <a:r>
              <a:rPr lang="ru-RU" altLang="en-US" sz="1600" dirty="0"/>
              <a:t>). У 1855 став членом ради </a:t>
            </a:r>
            <a:r>
              <a:rPr lang="ru-RU" altLang="en-US" sz="1600" dirty="0" err="1"/>
              <a:t>Трініті-коледжу</a:t>
            </a:r>
            <a:r>
              <a:rPr lang="ru-RU" altLang="en-US" sz="1600" dirty="0"/>
              <a:t>. У 1856-1860 </a:t>
            </a:r>
            <a:r>
              <a:rPr lang="ru-RU" altLang="en-US" sz="1600" dirty="0" err="1"/>
              <a:t>був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професором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натуральної</a:t>
            </a:r>
            <a:r>
              <a:rPr lang="ru-RU" altLang="en-US" sz="1600" dirty="0"/>
              <a:t> </a:t>
            </a:r>
            <a:r>
              <a:rPr lang="ru-RU" altLang="en-US" sz="1600" dirty="0" err="1"/>
              <a:t>філософії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Марішал-коледжу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Абердинського</a:t>
            </a:r>
            <a:r>
              <a:rPr lang="ru-RU" altLang="en-US" sz="1600" dirty="0"/>
              <a:t> </a:t>
            </a:r>
            <a:r>
              <a:rPr lang="ru-RU" altLang="en-US" sz="1600" dirty="0" err="1"/>
              <a:t>університету</a:t>
            </a:r>
            <a:r>
              <a:rPr lang="ru-RU" altLang="en-US" sz="1600" dirty="0"/>
              <a:t>. У 1858 </a:t>
            </a:r>
            <a:r>
              <a:rPr lang="ru-RU" altLang="en-US" sz="1600" dirty="0" err="1"/>
              <a:t>одружився</a:t>
            </a:r>
            <a:r>
              <a:rPr lang="ru-RU" altLang="en-US" sz="1600" dirty="0"/>
              <a:t> на </a:t>
            </a:r>
            <a:r>
              <a:rPr lang="ru-RU" altLang="en-US" sz="1600" dirty="0" err="1"/>
              <a:t>Кетрін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Мері</a:t>
            </a:r>
            <a:r>
              <a:rPr lang="ru-RU" altLang="en-US" sz="1600" dirty="0"/>
              <a:t> Дьюар, дочки </a:t>
            </a:r>
            <a:r>
              <a:rPr lang="ru-RU" altLang="en-US" sz="1600" dirty="0" err="1"/>
              <a:t>глави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Марішаль-коледжу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Даніеля</a:t>
            </a:r>
            <a:r>
              <a:rPr lang="ru-RU" altLang="en-US" sz="1600" dirty="0"/>
              <a:t> Дюара. З 1860 </a:t>
            </a:r>
            <a:r>
              <a:rPr lang="ru-RU" altLang="en-US" sz="1600" dirty="0" err="1"/>
              <a:t>очолював</a:t>
            </a:r>
            <a:r>
              <a:rPr lang="ru-RU" altLang="en-US" sz="1600" dirty="0"/>
              <a:t> кафедру </a:t>
            </a:r>
            <a:r>
              <a:rPr lang="ru-RU" altLang="en-US" sz="1600" dirty="0" err="1"/>
              <a:t>фізики</a:t>
            </a:r>
            <a:r>
              <a:rPr lang="ru-RU" altLang="en-US" sz="1600" dirty="0"/>
              <a:t> і </a:t>
            </a:r>
            <a:r>
              <a:rPr lang="ru-RU" altLang="en-US" sz="1600" dirty="0" err="1"/>
              <a:t>астрономії</a:t>
            </a:r>
            <a:r>
              <a:rPr lang="ru-RU" altLang="en-US" sz="1600" dirty="0"/>
              <a:t> в </a:t>
            </a:r>
            <a:r>
              <a:rPr lang="ru-RU" altLang="en-US" sz="1600" dirty="0" err="1"/>
              <a:t>Кінгз-коледжі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Лондонського</a:t>
            </a:r>
            <a:r>
              <a:rPr lang="ru-RU" altLang="en-US" sz="1600" dirty="0"/>
              <a:t> </a:t>
            </a:r>
            <a:r>
              <a:rPr lang="ru-RU" altLang="en-US" sz="1600" dirty="0" err="1"/>
              <a:t>університету</a:t>
            </a:r>
            <a:r>
              <a:rPr lang="ru-RU" altLang="en-US" sz="1600" dirty="0"/>
              <a:t>. У 1865 у </a:t>
            </a:r>
            <a:r>
              <a:rPr lang="ru-RU" altLang="en-US" sz="1600" dirty="0" err="1"/>
              <a:t>зв'язку</a:t>
            </a:r>
            <a:r>
              <a:rPr lang="ru-RU" altLang="en-US" sz="1600" dirty="0"/>
              <a:t> з </a:t>
            </a:r>
            <a:r>
              <a:rPr lang="ru-RU" altLang="en-US" sz="1600" dirty="0" err="1"/>
              <a:t>серйозною</a:t>
            </a:r>
            <a:r>
              <a:rPr lang="ru-RU" altLang="en-US" sz="1600" dirty="0"/>
              <a:t> </a:t>
            </a:r>
            <a:r>
              <a:rPr lang="ru-RU" altLang="en-US" sz="1600" dirty="0" err="1"/>
              <a:t>хворобою</a:t>
            </a:r>
            <a:r>
              <a:rPr lang="ru-RU" altLang="en-US" sz="1600" dirty="0"/>
              <a:t> (</a:t>
            </a:r>
            <a:r>
              <a:rPr lang="ru-RU" altLang="en-US" sz="1600" dirty="0" err="1"/>
              <a:t>віспа</a:t>
            </a:r>
            <a:r>
              <a:rPr lang="ru-RU" altLang="en-US" sz="1600" dirty="0"/>
              <a:t>) Максвелл </a:t>
            </a:r>
            <a:r>
              <a:rPr lang="ru-RU" altLang="en-US" sz="1600" dirty="0" err="1"/>
              <a:t>відмовився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від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кафедри</a:t>
            </a:r>
            <a:r>
              <a:rPr lang="ru-RU" altLang="en-US" sz="1600" dirty="0"/>
              <a:t> і </a:t>
            </a:r>
            <a:r>
              <a:rPr lang="ru-RU" altLang="en-US" sz="1600" dirty="0" err="1"/>
              <a:t>оселився</a:t>
            </a:r>
            <a:r>
              <a:rPr lang="ru-RU" altLang="en-US" sz="1600" dirty="0"/>
              <a:t> в </a:t>
            </a:r>
            <a:r>
              <a:rPr lang="ru-RU" altLang="en-US" sz="1600" dirty="0" err="1"/>
              <a:t>своєму</a:t>
            </a:r>
            <a:r>
              <a:rPr lang="ru-RU" altLang="en-US" sz="1600" dirty="0"/>
              <a:t> родовому </a:t>
            </a:r>
            <a:r>
              <a:rPr lang="ru-RU" altLang="en-US" sz="1600" dirty="0" err="1"/>
              <a:t>маєтку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Гленлер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поблизу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Единбурга</a:t>
            </a:r>
            <a:r>
              <a:rPr lang="ru-RU" altLang="en-US" sz="1600" dirty="0"/>
              <a:t>. </a:t>
            </a:r>
            <a:r>
              <a:rPr lang="ru-RU" altLang="en-US" sz="1600" dirty="0" err="1"/>
              <a:t>Продовжував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займатися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наукою</a:t>
            </a:r>
            <a:r>
              <a:rPr lang="ru-RU" altLang="en-US" sz="1600" dirty="0"/>
              <a:t>, написав </a:t>
            </a:r>
            <a:r>
              <a:rPr lang="ru-RU" altLang="en-US" sz="1600" dirty="0" err="1"/>
              <a:t>кілька</a:t>
            </a:r>
            <a:r>
              <a:rPr lang="ru-RU" altLang="en-US" sz="1600" dirty="0"/>
              <a:t> </a:t>
            </a:r>
            <a:r>
              <a:rPr lang="ru-RU" altLang="en-US" sz="1600" dirty="0" err="1"/>
              <a:t>творів</a:t>
            </a:r>
            <a:r>
              <a:rPr lang="ru-RU" altLang="en-US" sz="1600" dirty="0"/>
              <a:t> з </a:t>
            </a:r>
            <a:r>
              <a:rPr lang="ru-RU" altLang="en-US" sz="1600" dirty="0" err="1"/>
              <a:t>фізики</a:t>
            </a:r>
            <a:r>
              <a:rPr lang="ru-RU" altLang="en-US" sz="1600" dirty="0"/>
              <a:t> і математики. У 1871 в </a:t>
            </a:r>
            <a:r>
              <a:rPr lang="ru-RU" altLang="en-US" sz="1600" dirty="0" err="1"/>
              <a:t>Кембріджському</a:t>
            </a:r>
            <a:r>
              <a:rPr lang="ru-RU" altLang="en-US" sz="1600" dirty="0"/>
              <a:t> </a:t>
            </a:r>
            <a:r>
              <a:rPr lang="ru-RU" altLang="en-US" sz="1600" dirty="0" err="1"/>
              <a:t>університеті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очолив</a:t>
            </a:r>
            <a:r>
              <a:rPr lang="ru-RU" altLang="en-US" sz="1600" dirty="0"/>
              <a:t> кафедру </a:t>
            </a:r>
            <a:r>
              <a:rPr lang="ru-RU" altLang="en-US" sz="1600" dirty="0" err="1"/>
              <a:t>експериментальної</a:t>
            </a:r>
            <a:r>
              <a:rPr lang="ru-RU" altLang="en-US" sz="1600" dirty="0"/>
              <a:t> </a:t>
            </a:r>
            <a:r>
              <a:rPr lang="ru-RU" altLang="en-US" sz="1600" dirty="0" err="1"/>
              <a:t>фізики</a:t>
            </a:r>
            <a:r>
              <a:rPr lang="ru-RU" altLang="en-US" sz="1600" dirty="0"/>
              <a:t>. </a:t>
            </a:r>
            <a:r>
              <a:rPr lang="ru-RU" altLang="en-US" sz="1600" dirty="0" err="1"/>
              <a:t>Організував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науково-дослідну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лабораторію</a:t>
            </a:r>
            <a:r>
              <a:rPr lang="ru-RU" altLang="en-US" sz="1600" dirty="0"/>
              <a:t>, яка </a:t>
            </a:r>
            <a:r>
              <a:rPr lang="ru-RU" altLang="en-US" sz="1600" dirty="0" err="1"/>
              <a:t>відкрилася</a:t>
            </a:r>
            <a:r>
              <a:rPr lang="ru-RU" altLang="en-US" sz="1600" dirty="0"/>
              <a:t> 16 </a:t>
            </a:r>
            <a:r>
              <a:rPr lang="ru-RU" altLang="en-US" sz="1600" dirty="0" err="1"/>
              <a:t>червня</a:t>
            </a:r>
            <a:r>
              <a:rPr lang="ru-RU" altLang="en-US" sz="1600" dirty="0"/>
              <a:t> 1874 і </a:t>
            </a:r>
            <a:r>
              <a:rPr lang="ru-RU" altLang="en-US" sz="1600" dirty="0" err="1"/>
              <a:t>була</a:t>
            </a:r>
            <a:r>
              <a:rPr lang="ru-RU" altLang="en-US" sz="1600" dirty="0"/>
              <a:t> названа </a:t>
            </a:r>
            <a:r>
              <a:rPr lang="ru-RU" altLang="en-US" sz="1600" dirty="0" err="1"/>
              <a:t>Кавендішськой</a:t>
            </a:r>
            <a:r>
              <a:rPr lang="ru-RU" altLang="en-US" sz="1600" dirty="0"/>
              <a:t> - на честь Г. </a:t>
            </a:r>
            <a:r>
              <a:rPr lang="ru-RU" altLang="en-US" sz="1600" dirty="0" err="1"/>
              <a:t>Кавендіша</a:t>
            </a:r>
            <a:r>
              <a:rPr lang="ru-RU" altLang="en-US" sz="1600" dirty="0"/>
              <a:t>.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en-US" dirty="0"/>
              <a:t>Наукова діяльність</a:t>
            </a:r>
            <a:endParaRPr lang="ru-RU" alt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33638"/>
            <a:ext cx="8153400" cy="40386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en-US" sz="2000" dirty="0"/>
              <a:t>Свою </a:t>
            </a:r>
            <a:r>
              <a:rPr lang="ru-RU" altLang="en-US" sz="2000" dirty="0" err="1"/>
              <a:t>першу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наукову</a:t>
            </a:r>
            <a:r>
              <a:rPr lang="ru-RU" altLang="en-US" sz="2000" dirty="0"/>
              <a:t> роботу Максвелл </a:t>
            </a:r>
            <a:r>
              <a:rPr lang="ru-RU" altLang="en-US" sz="2000" dirty="0" err="1"/>
              <a:t>виконав</a:t>
            </a:r>
            <a:r>
              <a:rPr lang="ru-RU" altLang="en-US" sz="2000" dirty="0"/>
              <a:t> </a:t>
            </a:r>
            <a:r>
              <a:rPr lang="ru-RU" altLang="en-US" sz="2000" dirty="0" err="1"/>
              <a:t>ще</a:t>
            </a:r>
            <a:r>
              <a:rPr lang="ru-RU" altLang="en-US" sz="2000" dirty="0"/>
              <a:t> в </a:t>
            </a:r>
            <a:r>
              <a:rPr lang="ru-RU" altLang="en-US" sz="2000" dirty="0" err="1"/>
              <a:t>школі</a:t>
            </a:r>
            <a:r>
              <a:rPr lang="ru-RU" altLang="en-US" sz="2000" dirty="0"/>
              <a:t>, придумавши </a:t>
            </a:r>
            <a:r>
              <a:rPr lang="ru-RU" altLang="en-US" sz="2000" dirty="0" err="1"/>
              <a:t>простий</a:t>
            </a:r>
            <a:r>
              <a:rPr lang="ru-RU" altLang="en-US" sz="2000" dirty="0"/>
              <a:t> </a:t>
            </a:r>
            <a:r>
              <a:rPr lang="ru-RU" altLang="en-US" sz="2000" dirty="0" err="1"/>
              <a:t>спосіб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викреслювання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овальних</a:t>
            </a:r>
            <a:r>
              <a:rPr lang="ru-RU" altLang="en-US" sz="2000" dirty="0"/>
              <a:t> </a:t>
            </a:r>
            <a:r>
              <a:rPr lang="ru-RU" altLang="en-US" sz="2000" dirty="0" err="1"/>
              <a:t>фігур</a:t>
            </a:r>
            <a:r>
              <a:rPr lang="ru-RU" altLang="en-US" sz="2000" dirty="0"/>
              <a:t>. Ця робота </a:t>
            </a:r>
            <a:r>
              <a:rPr lang="ru-RU" altLang="en-US" sz="2000" dirty="0" err="1"/>
              <a:t>була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повідомлена</a:t>
            </a:r>
            <a:r>
              <a:rPr lang="ru-RU" altLang="en-US" sz="2000" dirty="0"/>
              <a:t> на </a:t>
            </a:r>
            <a:r>
              <a:rPr lang="ru-RU" altLang="en-US" sz="2000" dirty="0" err="1"/>
              <a:t>засіданні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Королівського</a:t>
            </a:r>
            <a:r>
              <a:rPr lang="ru-RU" altLang="en-US" sz="2000" dirty="0"/>
              <a:t> </a:t>
            </a:r>
            <a:r>
              <a:rPr lang="ru-RU" altLang="en-US" sz="2000" dirty="0" err="1"/>
              <a:t>товариства</a:t>
            </a:r>
            <a:r>
              <a:rPr lang="ru-RU" altLang="en-US" sz="2000" dirty="0"/>
              <a:t> і </a:t>
            </a:r>
            <a:r>
              <a:rPr lang="ru-RU" altLang="en-US" sz="2000" dirty="0" err="1"/>
              <a:t>навіть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опублікована</a:t>
            </a:r>
            <a:r>
              <a:rPr lang="ru-RU" altLang="en-US" sz="2000" dirty="0"/>
              <a:t> в його «</a:t>
            </a:r>
            <a:r>
              <a:rPr lang="ru-RU" altLang="en-US" sz="2000" dirty="0" err="1"/>
              <a:t>Працях</a:t>
            </a:r>
            <a:r>
              <a:rPr lang="ru-RU" altLang="en-US" sz="2000" dirty="0"/>
              <a:t>». </a:t>
            </a:r>
            <a:r>
              <a:rPr lang="ru-RU" altLang="en-US" sz="2000" dirty="0" err="1"/>
              <a:t>Під</a:t>
            </a:r>
            <a:r>
              <a:rPr lang="ru-RU" altLang="en-US" sz="2000" dirty="0"/>
              <a:t> час </a:t>
            </a:r>
            <a:r>
              <a:rPr lang="ru-RU" altLang="en-US" sz="2000" dirty="0" err="1"/>
              <a:t>перебування</a:t>
            </a:r>
            <a:r>
              <a:rPr lang="ru-RU" altLang="en-US" sz="2000" dirty="0"/>
              <a:t> членом ради </a:t>
            </a:r>
            <a:r>
              <a:rPr lang="ru-RU" altLang="en-US" sz="2000" dirty="0" err="1"/>
              <a:t>Трініті-коледжу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займався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експериментами</a:t>
            </a:r>
            <a:r>
              <a:rPr lang="ru-RU" altLang="en-US" sz="2000" dirty="0"/>
              <a:t> по </a:t>
            </a:r>
            <a:r>
              <a:rPr lang="ru-RU" altLang="en-US" sz="2000" dirty="0" err="1"/>
              <a:t>теорії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кольорів</a:t>
            </a:r>
            <a:r>
              <a:rPr lang="ru-RU" altLang="en-US" sz="2000" dirty="0"/>
              <a:t>, </a:t>
            </a:r>
            <a:r>
              <a:rPr lang="ru-RU" altLang="en-US" sz="2000" dirty="0" err="1"/>
              <a:t>виступаючи</a:t>
            </a:r>
            <a:r>
              <a:rPr lang="ru-RU" altLang="en-US" sz="2000" dirty="0"/>
              <a:t> як </a:t>
            </a:r>
            <a:r>
              <a:rPr lang="ru-RU" altLang="en-US" sz="2000" dirty="0" err="1"/>
              <a:t>продовжувач</a:t>
            </a:r>
            <a:r>
              <a:rPr lang="ru-RU" altLang="en-US" sz="2000" dirty="0"/>
              <a:t> </a:t>
            </a:r>
            <a:r>
              <a:rPr lang="ru-RU" altLang="en-US" sz="2000" dirty="0" err="1"/>
              <a:t>теорії</a:t>
            </a:r>
            <a:r>
              <a:rPr lang="ru-RU" altLang="en-US" sz="2000" dirty="0"/>
              <a:t> Юнга і </a:t>
            </a:r>
            <a:r>
              <a:rPr lang="ru-RU" altLang="en-US" sz="2000" dirty="0" err="1"/>
              <a:t>теорії</a:t>
            </a:r>
            <a:r>
              <a:rPr lang="ru-RU" altLang="en-US" sz="2000" dirty="0"/>
              <a:t> </a:t>
            </a:r>
            <a:r>
              <a:rPr lang="ru-RU" altLang="en-US" sz="2000" dirty="0" err="1"/>
              <a:t>трьох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основних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кольорів</a:t>
            </a:r>
            <a:r>
              <a:rPr lang="ru-RU" altLang="en-US" sz="2000" dirty="0"/>
              <a:t> Гельмгольца. В </a:t>
            </a:r>
            <a:r>
              <a:rPr lang="ru-RU" altLang="en-US" sz="2000" dirty="0" err="1"/>
              <a:t>експериментах</a:t>
            </a:r>
            <a:r>
              <a:rPr lang="ru-RU" altLang="en-US" sz="2000" dirty="0"/>
              <a:t> по </a:t>
            </a:r>
            <a:r>
              <a:rPr lang="ru-RU" altLang="en-US" sz="2000" dirty="0" err="1"/>
              <a:t>змішуванню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кольорів</a:t>
            </a:r>
            <a:r>
              <a:rPr lang="ru-RU" altLang="en-US" sz="2000" dirty="0"/>
              <a:t> Максвелл </a:t>
            </a:r>
            <a:r>
              <a:rPr lang="ru-RU" altLang="en-US" sz="2000" dirty="0" err="1"/>
              <a:t>застосував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особливий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дзига</a:t>
            </a:r>
            <a:r>
              <a:rPr lang="ru-RU" altLang="en-US" sz="2000" dirty="0"/>
              <a:t>, диск </a:t>
            </a:r>
            <a:r>
              <a:rPr lang="ru-RU" altLang="en-US" sz="2000" dirty="0" err="1"/>
              <a:t>якого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був</a:t>
            </a:r>
            <a:r>
              <a:rPr lang="ru-RU" altLang="en-US" sz="2000" dirty="0"/>
              <a:t> </a:t>
            </a:r>
            <a:r>
              <a:rPr lang="ru-RU" altLang="en-US" sz="2000" dirty="0" err="1"/>
              <a:t>розділений</a:t>
            </a:r>
            <a:r>
              <a:rPr lang="ru-RU" altLang="en-US" sz="2000" dirty="0"/>
              <a:t> на </a:t>
            </a:r>
            <a:r>
              <a:rPr lang="ru-RU" altLang="en-US" sz="2000" dirty="0" err="1"/>
              <a:t>сектори</a:t>
            </a:r>
            <a:r>
              <a:rPr lang="ru-RU" altLang="en-US" sz="2000" dirty="0"/>
              <a:t>, </a:t>
            </a:r>
            <a:r>
              <a:rPr lang="ru-RU" altLang="en-US" sz="2000" dirty="0" err="1"/>
              <a:t>забарвлені</a:t>
            </a:r>
            <a:r>
              <a:rPr lang="ru-RU" altLang="en-US" sz="2000" dirty="0"/>
              <a:t> в </a:t>
            </a:r>
            <a:r>
              <a:rPr lang="ru-RU" altLang="en-US" sz="2000" dirty="0" err="1"/>
              <a:t>різні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кольори</a:t>
            </a:r>
            <a:r>
              <a:rPr lang="ru-RU" altLang="en-US" sz="2000" dirty="0"/>
              <a:t>. При </a:t>
            </a:r>
            <a:r>
              <a:rPr lang="ru-RU" altLang="en-US" sz="2000" dirty="0" err="1"/>
              <a:t>швидкому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обертанні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дзиги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кольору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зливалися</a:t>
            </a:r>
            <a:r>
              <a:rPr lang="ru-RU" altLang="en-US" sz="2000" dirty="0"/>
              <a:t>: </a:t>
            </a:r>
            <a:r>
              <a:rPr lang="ru-RU" altLang="en-US" sz="2000" dirty="0" err="1"/>
              <a:t>якщо</a:t>
            </a:r>
            <a:r>
              <a:rPr lang="ru-RU" altLang="en-US" sz="2000" dirty="0"/>
              <a:t> диск </a:t>
            </a:r>
            <a:r>
              <a:rPr lang="ru-RU" altLang="en-US" sz="2000" dirty="0" err="1"/>
              <a:t>був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зафарбований</a:t>
            </a:r>
            <a:r>
              <a:rPr lang="ru-RU" altLang="en-US" sz="2000" dirty="0"/>
              <a:t> так, як </a:t>
            </a:r>
            <a:r>
              <a:rPr lang="ru-RU" altLang="en-US" sz="2000" dirty="0" err="1"/>
              <a:t>розташовані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кольори</a:t>
            </a:r>
            <a:r>
              <a:rPr lang="ru-RU" altLang="en-US" sz="2000" dirty="0"/>
              <a:t> спектру, </a:t>
            </a:r>
            <a:r>
              <a:rPr lang="ru-RU" altLang="en-US" sz="2000" dirty="0" err="1"/>
              <a:t>він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здавався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білим</a:t>
            </a:r>
            <a:r>
              <a:rPr lang="ru-RU" altLang="en-US" sz="2000" dirty="0"/>
              <a:t>; </a:t>
            </a:r>
            <a:r>
              <a:rPr lang="ru-RU" altLang="en-US" sz="2000" dirty="0" err="1"/>
              <a:t>якщо</a:t>
            </a:r>
            <a:r>
              <a:rPr lang="ru-RU" altLang="en-US" sz="2000" dirty="0"/>
              <a:t> одну його половину </a:t>
            </a:r>
            <a:r>
              <a:rPr lang="ru-RU" altLang="en-US" sz="2000" dirty="0" err="1"/>
              <a:t>зафарбовували</a:t>
            </a:r>
            <a:r>
              <a:rPr lang="ru-RU" altLang="en-US" sz="2000" dirty="0"/>
              <a:t> </a:t>
            </a:r>
            <a:r>
              <a:rPr lang="ru-RU" altLang="en-US" sz="2000" dirty="0" err="1"/>
              <a:t>червоним</a:t>
            </a:r>
            <a:r>
              <a:rPr lang="ru-RU" altLang="en-US" sz="2000" dirty="0"/>
              <a:t>, а </a:t>
            </a:r>
            <a:r>
              <a:rPr lang="ru-RU" altLang="en-US" sz="2000" dirty="0" err="1"/>
              <a:t>іншу</a:t>
            </a:r>
            <a:r>
              <a:rPr lang="ru-RU" altLang="en-US" sz="2000" dirty="0"/>
              <a:t> - </a:t>
            </a:r>
            <a:r>
              <a:rPr lang="ru-RU" altLang="en-US" sz="2000" dirty="0" err="1"/>
              <a:t>жовтим</a:t>
            </a:r>
            <a:r>
              <a:rPr lang="ru-RU" altLang="en-US" sz="2000" dirty="0"/>
              <a:t>, </a:t>
            </a:r>
            <a:r>
              <a:rPr lang="ru-RU" altLang="en-US" sz="2000" dirty="0" err="1"/>
              <a:t>він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здавався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помаранчевим</a:t>
            </a:r>
            <a:r>
              <a:rPr lang="ru-RU" altLang="en-US" sz="2000" dirty="0"/>
              <a:t>; </a:t>
            </a:r>
            <a:r>
              <a:rPr lang="ru-RU" altLang="en-US" sz="2000" dirty="0" err="1"/>
              <a:t>змішування</a:t>
            </a:r>
            <a:r>
              <a:rPr lang="ru-RU" altLang="en-US" sz="2000" dirty="0"/>
              <a:t> </a:t>
            </a:r>
            <a:r>
              <a:rPr lang="ru-RU" altLang="en-US" sz="2000" dirty="0" err="1"/>
              <a:t>синього</a:t>
            </a:r>
            <a:r>
              <a:rPr lang="ru-RU" altLang="en-US" sz="2000" dirty="0"/>
              <a:t> і </a:t>
            </a:r>
            <a:r>
              <a:rPr lang="ru-RU" altLang="en-US" sz="2000" dirty="0" err="1"/>
              <a:t>жовтого</a:t>
            </a:r>
            <a:r>
              <a:rPr lang="ru-RU" altLang="en-US" sz="2000" dirty="0"/>
              <a:t> </a:t>
            </a:r>
            <a:r>
              <a:rPr lang="ru-RU" altLang="en-US" sz="2000" dirty="0" err="1"/>
              <a:t>створювало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враження</a:t>
            </a:r>
            <a:r>
              <a:rPr lang="ru-RU" altLang="en-US" sz="2000" dirty="0"/>
              <a:t> зеленого. У 1860 </a:t>
            </a:r>
            <a:r>
              <a:rPr lang="ru-RU" altLang="en-US" sz="2000" dirty="0" err="1"/>
              <a:t>році</a:t>
            </a:r>
            <a:r>
              <a:rPr lang="ru-RU" altLang="en-US" sz="2000" dirty="0"/>
              <a:t> за роботи по </a:t>
            </a:r>
            <a:r>
              <a:rPr lang="ru-RU" altLang="en-US" sz="2000" dirty="0" err="1"/>
              <a:t>сприйняттю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кольору</a:t>
            </a:r>
            <a:r>
              <a:rPr lang="ru-RU" altLang="en-US" sz="2000" dirty="0"/>
              <a:t> і </a:t>
            </a:r>
            <a:r>
              <a:rPr lang="ru-RU" altLang="en-US" sz="2000" dirty="0" err="1"/>
              <a:t>оптиці</a:t>
            </a:r>
            <a:r>
              <a:rPr lang="ru-RU" altLang="en-US" sz="2000" dirty="0"/>
              <a:t> Максвелл </a:t>
            </a:r>
            <a:r>
              <a:rPr lang="ru-RU" altLang="en-US" sz="2000" dirty="0" err="1"/>
              <a:t>був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нагороджений</a:t>
            </a:r>
            <a:r>
              <a:rPr lang="ru-RU" altLang="en-US" sz="2000" dirty="0"/>
              <a:t> </a:t>
            </a:r>
            <a:r>
              <a:rPr lang="ru-RU" altLang="en-US" sz="2000" dirty="0" err="1"/>
              <a:t>медаллю</a:t>
            </a:r>
            <a:r>
              <a:rPr lang="ru-RU" altLang="en-US" sz="2000" dirty="0"/>
              <a:t> Румфорда.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en-US" sz="1400" dirty="0"/>
              <a:t>У 1857 </a:t>
            </a:r>
            <a:r>
              <a:rPr lang="ru-RU" altLang="en-US" sz="1400" dirty="0" err="1"/>
              <a:t>році</a:t>
            </a:r>
            <a:r>
              <a:rPr lang="ru-RU" altLang="en-US" sz="1400" dirty="0"/>
              <a:t> </a:t>
            </a:r>
            <a:r>
              <a:rPr lang="ru-RU" altLang="en-US" sz="1400" dirty="0" err="1"/>
              <a:t>Кембриджський</a:t>
            </a:r>
            <a:r>
              <a:rPr lang="ru-RU" altLang="en-US" sz="1400" dirty="0"/>
              <a:t> </a:t>
            </a:r>
            <a:r>
              <a:rPr lang="ru-RU" altLang="en-US" sz="1400" dirty="0" err="1"/>
              <a:t>університет</a:t>
            </a:r>
            <a:r>
              <a:rPr lang="ru-RU" altLang="en-US" sz="1400" dirty="0"/>
              <a:t> </a:t>
            </a:r>
            <a:r>
              <a:rPr lang="ru-RU" altLang="en-US" sz="1400" dirty="0" err="1"/>
              <a:t>оголосив</a:t>
            </a:r>
            <a:r>
              <a:rPr lang="ru-RU" altLang="en-US" sz="1400" dirty="0"/>
              <a:t> конкурс на </a:t>
            </a:r>
            <a:r>
              <a:rPr lang="ru-RU" altLang="en-US" sz="1400" dirty="0" err="1"/>
              <a:t>кращу</a:t>
            </a:r>
            <a:r>
              <a:rPr lang="ru-RU" altLang="en-US" sz="1400" dirty="0"/>
              <a:t> роботу про </a:t>
            </a:r>
            <a:r>
              <a:rPr lang="ru-RU" altLang="en-US" sz="1400" dirty="0" err="1"/>
              <a:t>стійкість</a:t>
            </a:r>
            <a:r>
              <a:rPr lang="ru-RU" altLang="en-US" sz="1400" dirty="0"/>
              <a:t> </a:t>
            </a:r>
            <a:r>
              <a:rPr lang="ru-RU" altLang="en-US" sz="1400" dirty="0" err="1"/>
              <a:t>кілець</a:t>
            </a:r>
            <a:r>
              <a:rPr lang="ru-RU" altLang="en-US" sz="1400" dirty="0"/>
              <a:t> Сатурна. Ці </a:t>
            </a:r>
            <a:r>
              <a:rPr lang="ru-RU" altLang="en-US" sz="1400" dirty="0" err="1"/>
              <a:t>утворення</a:t>
            </a:r>
            <a:r>
              <a:rPr lang="ru-RU" altLang="en-US" sz="1400" dirty="0"/>
              <a:t> </a:t>
            </a:r>
            <a:r>
              <a:rPr lang="ru-RU" altLang="en-US" sz="1400" dirty="0" err="1"/>
              <a:t>були</a:t>
            </a:r>
            <a:r>
              <a:rPr lang="ru-RU" altLang="en-US" sz="1400" dirty="0"/>
              <a:t> </a:t>
            </a:r>
            <a:r>
              <a:rPr lang="ru-RU" altLang="en-US" sz="1400" dirty="0" err="1"/>
              <a:t>відкриті</a:t>
            </a:r>
            <a:r>
              <a:rPr lang="ru-RU" altLang="en-US" sz="1400" dirty="0"/>
              <a:t> </a:t>
            </a:r>
            <a:r>
              <a:rPr lang="ru-RU" altLang="en-US" sz="1400" dirty="0" err="1"/>
              <a:t>Галілеєм</a:t>
            </a:r>
            <a:r>
              <a:rPr lang="ru-RU" altLang="en-US" sz="1400" dirty="0"/>
              <a:t> на початку </a:t>
            </a:r>
            <a:r>
              <a:rPr lang="en-US" altLang="en-US" sz="1400" dirty="0"/>
              <a:t>XVII </a:t>
            </a:r>
            <a:r>
              <a:rPr lang="ru-RU" altLang="en-US" sz="1400" dirty="0" err="1"/>
              <a:t>століття</a:t>
            </a:r>
            <a:r>
              <a:rPr lang="ru-RU" altLang="en-US" sz="1400" dirty="0"/>
              <a:t> і представляли </a:t>
            </a:r>
            <a:r>
              <a:rPr lang="ru-RU" altLang="en-US" sz="1400" dirty="0" err="1"/>
              <a:t>дивовижну</a:t>
            </a:r>
            <a:r>
              <a:rPr lang="ru-RU" altLang="en-US" sz="1400" dirty="0"/>
              <a:t> загадку </a:t>
            </a:r>
            <a:r>
              <a:rPr lang="ru-RU" altLang="en-US" sz="1400" dirty="0" err="1"/>
              <a:t>природи</a:t>
            </a:r>
            <a:r>
              <a:rPr lang="ru-RU" altLang="en-US" sz="1400" dirty="0"/>
              <a:t>: планета </a:t>
            </a:r>
            <a:r>
              <a:rPr lang="ru-RU" altLang="en-US" sz="1400" dirty="0" err="1"/>
              <a:t>здавалася</a:t>
            </a:r>
            <a:r>
              <a:rPr lang="ru-RU" altLang="en-US" sz="1400" dirty="0"/>
              <a:t> </a:t>
            </a:r>
            <a:r>
              <a:rPr lang="ru-RU" altLang="en-US" sz="1400" dirty="0" err="1"/>
              <a:t>оточеній</a:t>
            </a:r>
            <a:r>
              <a:rPr lang="ru-RU" altLang="en-US" sz="1400" dirty="0"/>
              <a:t> </a:t>
            </a:r>
            <a:r>
              <a:rPr lang="ru-RU" altLang="en-US" sz="1400" dirty="0" err="1"/>
              <a:t>трьома</a:t>
            </a:r>
            <a:r>
              <a:rPr lang="ru-RU" altLang="en-US" sz="1400" dirty="0"/>
              <a:t> </a:t>
            </a:r>
            <a:r>
              <a:rPr lang="ru-RU" altLang="en-US" sz="1400" dirty="0" err="1"/>
              <a:t>суцільними</a:t>
            </a:r>
            <a:r>
              <a:rPr lang="ru-RU" altLang="en-US" sz="1400" dirty="0"/>
              <a:t> </a:t>
            </a:r>
            <a:r>
              <a:rPr lang="ru-RU" altLang="en-US" sz="1400" dirty="0" err="1"/>
              <a:t>концентричними</a:t>
            </a:r>
            <a:r>
              <a:rPr lang="ru-RU" altLang="en-US" sz="1400" dirty="0"/>
              <a:t> </a:t>
            </a:r>
            <a:r>
              <a:rPr lang="ru-RU" altLang="en-US" sz="1400" dirty="0" err="1"/>
              <a:t>кільцями</a:t>
            </a:r>
            <a:r>
              <a:rPr lang="ru-RU" altLang="en-US" sz="1400" dirty="0"/>
              <a:t>, </a:t>
            </a:r>
            <a:r>
              <a:rPr lang="ru-RU" altLang="en-US" sz="1400" dirty="0" err="1"/>
              <a:t>що</a:t>
            </a:r>
            <a:r>
              <a:rPr lang="ru-RU" altLang="en-US" sz="1400" dirty="0"/>
              <a:t> </a:t>
            </a:r>
            <a:r>
              <a:rPr lang="ru-RU" altLang="en-US" sz="1400" dirty="0" err="1"/>
              <a:t>складаються</a:t>
            </a:r>
            <a:r>
              <a:rPr lang="ru-RU" altLang="en-US" sz="1400" dirty="0"/>
              <a:t> з </a:t>
            </a:r>
            <a:r>
              <a:rPr lang="ru-RU" altLang="en-US" sz="1400" dirty="0" err="1"/>
              <a:t>речовини</a:t>
            </a:r>
            <a:r>
              <a:rPr lang="ru-RU" altLang="en-US" sz="1400" dirty="0"/>
              <a:t> </a:t>
            </a:r>
            <a:r>
              <a:rPr lang="ru-RU" altLang="en-US" sz="1400" dirty="0" err="1"/>
              <a:t>невідомої</a:t>
            </a:r>
            <a:r>
              <a:rPr lang="ru-RU" altLang="en-US" sz="1400" dirty="0"/>
              <a:t> </a:t>
            </a:r>
            <a:r>
              <a:rPr lang="ru-RU" altLang="en-US" sz="1400" dirty="0" err="1"/>
              <a:t>природи</a:t>
            </a:r>
            <a:r>
              <a:rPr lang="ru-RU" altLang="en-US" sz="1400" dirty="0"/>
              <a:t>. Лаплас </a:t>
            </a:r>
            <a:r>
              <a:rPr lang="ru-RU" altLang="en-US" sz="1400" dirty="0" err="1"/>
              <a:t>довів</a:t>
            </a:r>
            <a:r>
              <a:rPr lang="ru-RU" altLang="en-US" sz="1400" dirty="0"/>
              <a:t>, </a:t>
            </a:r>
            <a:r>
              <a:rPr lang="ru-RU" altLang="en-US" sz="1400" dirty="0" err="1"/>
              <a:t>що</a:t>
            </a:r>
            <a:r>
              <a:rPr lang="ru-RU" altLang="en-US" sz="1400" dirty="0"/>
              <a:t> вони не </a:t>
            </a:r>
            <a:r>
              <a:rPr lang="ru-RU" altLang="en-US" sz="1400" dirty="0" err="1"/>
              <a:t>можуть</a:t>
            </a:r>
            <a:r>
              <a:rPr lang="ru-RU" altLang="en-US" sz="1400" dirty="0"/>
              <a:t> бути </a:t>
            </a:r>
            <a:r>
              <a:rPr lang="ru-RU" altLang="en-US" sz="1400" dirty="0" err="1"/>
              <a:t>твердими</a:t>
            </a:r>
            <a:r>
              <a:rPr lang="ru-RU" altLang="en-US" sz="1400" dirty="0"/>
              <a:t>. </a:t>
            </a:r>
            <a:r>
              <a:rPr lang="ru-RU" altLang="en-US" sz="1400" dirty="0" err="1"/>
              <a:t>Провівши</a:t>
            </a:r>
            <a:r>
              <a:rPr lang="ru-RU" altLang="en-US" sz="1400" dirty="0"/>
              <a:t> </a:t>
            </a:r>
            <a:r>
              <a:rPr lang="ru-RU" altLang="en-US" sz="1400" dirty="0" err="1"/>
              <a:t>математичний</a:t>
            </a:r>
            <a:r>
              <a:rPr lang="ru-RU" altLang="en-US" sz="1400" dirty="0"/>
              <a:t> </a:t>
            </a:r>
            <a:r>
              <a:rPr lang="ru-RU" altLang="en-US" sz="1400" dirty="0" err="1"/>
              <a:t>аналіз</a:t>
            </a:r>
            <a:r>
              <a:rPr lang="ru-RU" altLang="en-US" sz="1400" dirty="0"/>
              <a:t>, Максвелл </a:t>
            </a:r>
            <a:r>
              <a:rPr lang="ru-RU" altLang="en-US" sz="1400" dirty="0" err="1"/>
              <a:t>переконався</a:t>
            </a:r>
            <a:r>
              <a:rPr lang="ru-RU" altLang="en-US" sz="1400" dirty="0"/>
              <a:t>, </a:t>
            </a:r>
            <a:r>
              <a:rPr lang="ru-RU" altLang="en-US" sz="1400" dirty="0" err="1"/>
              <a:t>що</a:t>
            </a:r>
            <a:r>
              <a:rPr lang="ru-RU" altLang="en-US" sz="1400" dirty="0"/>
              <a:t> вони не </a:t>
            </a:r>
            <a:r>
              <a:rPr lang="ru-RU" altLang="en-US" sz="1400" dirty="0" err="1"/>
              <a:t>можуть</a:t>
            </a:r>
            <a:r>
              <a:rPr lang="ru-RU" altLang="en-US" sz="1400" dirty="0"/>
              <a:t> бути і </a:t>
            </a:r>
            <a:r>
              <a:rPr lang="ru-RU" altLang="en-US" sz="1400" dirty="0" err="1"/>
              <a:t>рідкими</a:t>
            </a:r>
            <a:r>
              <a:rPr lang="ru-RU" altLang="en-US" sz="1400" dirty="0"/>
              <a:t>, і </a:t>
            </a:r>
            <a:r>
              <a:rPr lang="ru-RU" altLang="en-US" sz="1400" dirty="0" err="1"/>
              <a:t>прийшов</a:t>
            </a:r>
            <a:r>
              <a:rPr lang="ru-RU" altLang="en-US" sz="1400" dirty="0"/>
              <a:t> до </a:t>
            </a:r>
            <a:r>
              <a:rPr lang="ru-RU" altLang="en-US" sz="1400" dirty="0" err="1"/>
              <a:t>висновку</a:t>
            </a:r>
            <a:r>
              <a:rPr lang="ru-RU" altLang="en-US" sz="1400" dirty="0"/>
              <a:t>, </a:t>
            </a:r>
            <a:r>
              <a:rPr lang="ru-RU" altLang="en-US" sz="1400" dirty="0" err="1"/>
              <a:t>що</a:t>
            </a:r>
            <a:r>
              <a:rPr lang="ru-RU" altLang="en-US" sz="1400" dirty="0"/>
              <a:t> </a:t>
            </a:r>
            <a:r>
              <a:rPr lang="ru-RU" altLang="en-US" sz="1400" dirty="0" err="1"/>
              <a:t>подібна</a:t>
            </a:r>
            <a:r>
              <a:rPr lang="ru-RU" altLang="en-US" sz="1400" dirty="0"/>
              <a:t> структура </a:t>
            </a:r>
            <a:r>
              <a:rPr lang="ru-RU" altLang="en-US" sz="1400" dirty="0" err="1"/>
              <a:t>може</a:t>
            </a:r>
            <a:r>
              <a:rPr lang="ru-RU" altLang="en-US" sz="1400" dirty="0"/>
              <a:t> бути </a:t>
            </a:r>
            <a:r>
              <a:rPr lang="ru-RU" altLang="en-US" sz="1400" dirty="0" err="1"/>
              <a:t>стійкою</a:t>
            </a:r>
            <a:r>
              <a:rPr lang="ru-RU" altLang="en-US" sz="1400" dirty="0"/>
              <a:t> </a:t>
            </a:r>
            <a:r>
              <a:rPr lang="ru-RU" altLang="en-US" sz="1400" dirty="0" err="1"/>
              <a:t>лише</a:t>
            </a:r>
            <a:r>
              <a:rPr lang="ru-RU" altLang="en-US" sz="1400" dirty="0"/>
              <a:t> в тому </a:t>
            </a:r>
            <a:r>
              <a:rPr lang="ru-RU" altLang="en-US" sz="1400" dirty="0" err="1"/>
              <a:t>випадку</a:t>
            </a:r>
            <a:r>
              <a:rPr lang="ru-RU" altLang="en-US" sz="1400" dirty="0"/>
              <a:t>, </a:t>
            </a:r>
            <a:r>
              <a:rPr lang="ru-RU" altLang="en-US" sz="1400" dirty="0" err="1"/>
              <a:t>якщо</a:t>
            </a:r>
            <a:r>
              <a:rPr lang="ru-RU" altLang="en-US" sz="1400" dirty="0"/>
              <a:t> </a:t>
            </a:r>
            <a:r>
              <a:rPr lang="ru-RU" altLang="en-US" sz="1400" dirty="0" err="1"/>
              <a:t>складається</a:t>
            </a:r>
            <a:r>
              <a:rPr lang="ru-RU" altLang="en-US" sz="1400" dirty="0"/>
              <a:t> з рою не </a:t>
            </a:r>
            <a:r>
              <a:rPr lang="ru-RU" altLang="en-US" sz="1400" dirty="0" err="1"/>
              <a:t>зв'язаних</a:t>
            </a:r>
            <a:r>
              <a:rPr lang="ru-RU" altLang="en-US" sz="1400" dirty="0"/>
              <a:t> </a:t>
            </a:r>
            <a:r>
              <a:rPr lang="ru-RU" altLang="en-US" sz="1400" dirty="0" err="1"/>
              <a:t>між</a:t>
            </a:r>
            <a:r>
              <a:rPr lang="ru-RU" altLang="en-US" sz="1400" dirty="0"/>
              <a:t> собою </a:t>
            </a:r>
            <a:r>
              <a:rPr lang="ru-RU" altLang="en-US" sz="1400" dirty="0" err="1"/>
              <a:t>метеоритів</a:t>
            </a:r>
            <a:r>
              <a:rPr lang="ru-RU" altLang="en-US" sz="1400" dirty="0"/>
              <a:t>. </a:t>
            </a:r>
            <a:r>
              <a:rPr lang="ru-RU" altLang="en-US" sz="1400" dirty="0" err="1"/>
              <a:t>Стійкість</a:t>
            </a:r>
            <a:r>
              <a:rPr lang="ru-RU" altLang="en-US" sz="1400" dirty="0"/>
              <a:t> </a:t>
            </a:r>
            <a:r>
              <a:rPr lang="ru-RU" altLang="en-US" sz="1400" dirty="0" err="1"/>
              <a:t>кілець</a:t>
            </a:r>
            <a:r>
              <a:rPr lang="ru-RU" altLang="en-US" sz="1400" dirty="0"/>
              <a:t> </a:t>
            </a:r>
            <a:r>
              <a:rPr lang="ru-RU" altLang="en-US" sz="1400" dirty="0" err="1"/>
              <a:t>забезпечується</a:t>
            </a:r>
            <a:r>
              <a:rPr lang="ru-RU" altLang="en-US" sz="1400" dirty="0"/>
              <a:t> </a:t>
            </a:r>
            <a:r>
              <a:rPr lang="ru-RU" altLang="en-US" sz="1400" dirty="0" err="1"/>
              <a:t>їх</a:t>
            </a:r>
            <a:r>
              <a:rPr lang="ru-RU" altLang="en-US" sz="1400" dirty="0"/>
              <a:t> </a:t>
            </a:r>
            <a:r>
              <a:rPr lang="ru-RU" altLang="en-US" sz="1400" dirty="0" err="1"/>
              <a:t>тяжінням</a:t>
            </a:r>
            <a:r>
              <a:rPr lang="ru-RU" altLang="en-US" sz="1400" dirty="0"/>
              <a:t> до Сатурну і </a:t>
            </a:r>
            <a:r>
              <a:rPr lang="ru-RU" altLang="en-US" sz="1400" dirty="0" err="1"/>
              <a:t>взаємним</a:t>
            </a:r>
            <a:r>
              <a:rPr lang="ru-RU" altLang="en-US" sz="1400" dirty="0"/>
              <a:t> </a:t>
            </a:r>
            <a:r>
              <a:rPr lang="ru-RU" altLang="en-US" sz="1400" dirty="0" err="1"/>
              <a:t>рухом</a:t>
            </a:r>
            <a:r>
              <a:rPr lang="ru-RU" altLang="en-US" sz="1400" dirty="0"/>
              <a:t> </a:t>
            </a:r>
            <a:r>
              <a:rPr lang="ru-RU" altLang="en-US" sz="1400" dirty="0" err="1"/>
              <a:t>планети</a:t>
            </a:r>
            <a:r>
              <a:rPr lang="ru-RU" altLang="en-US" sz="1400" dirty="0"/>
              <a:t> і </a:t>
            </a:r>
            <a:r>
              <a:rPr lang="ru-RU" altLang="en-US" sz="1400" dirty="0" err="1"/>
              <a:t>метеоритів</a:t>
            </a:r>
            <a:r>
              <a:rPr lang="ru-RU" altLang="en-US" sz="1400" dirty="0"/>
              <a:t>. За </a:t>
            </a:r>
            <a:r>
              <a:rPr lang="ru-RU" altLang="en-US" sz="1400" dirty="0" err="1"/>
              <a:t>цю</a:t>
            </a:r>
            <a:r>
              <a:rPr lang="ru-RU" altLang="en-US" sz="1400" dirty="0"/>
              <a:t> роботу Максвелл </a:t>
            </a:r>
            <a:r>
              <a:rPr lang="ru-RU" altLang="en-US" sz="1400" dirty="0" err="1"/>
              <a:t>отримав</a:t>
            </a:r>
            <a:r>
              <a:rPr lang="ru-RU" altLang="en-US" sz="1400" dirty="0"/>
              <a:t> </a:t>
            </a:r>
            <a:r>
              <a:rPr lang="ru-RU" altLang="en-US" sz="1400" dirty="0" err="1"/>
              <a:t>премію</a:t>
            </a:r>
            <a:r>
              <a:rPr lang="ru-RU" altLang="en-US" sz="1400" dirty="0"/>
              <a:t> Дж. Адамса.</a:t>
            </a:r>
          </a:p>
        </p:txBody>
      </p:sp>
      <p:pic>
        <p:nvPicPr>
          <p:cNvPr id="8196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6300" y="1828800"/>
            <a:ext cx="4000500" cy="40386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pPr algn="ctr"/>
            <a:r>
              <a:rPr lang="ru-RU" altLang="en-US" dirty="0" err="1"/>
              <a:t>Створення</a:t>
            </a:r>
            <a:r>
              <a:rPr lang="ru-RU" altLang="en-US" dirty="0"/>
              <a:t> </a:t>
            </a:r>
            <a:r>
              <a:rPr lang="ru-RU" altLang="en-US" dirty="0" err="1"/>
              <a:t>теорії</a:t>
            </a:r>
            <a:r>
              <a:rPr lang="ru-RU" altLang="en-US" dirty="0"/>
              <a:t> </a:t>
            </a:r>
            <a:r>
              <a:rPr lang="ru-RU" altLang="en-US" dirty="0" err="1"/>
              <a:t>електромагнітного</a:t>
            </a:r>
            <a:r>
              <a:rPr lang="ru-RU" altLang="en-US"/>
              <a:t> поля</a:t>
            </a:r>
            <a:endParaRPr lang="ru-RU" altLang="en-US" dirty="0"/>
          </a:p>
        </p:txBody>
      </p:sp>
      <p:sp>
        <p:nvSpPr>
          <p:cNvPr id="3870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3206750"/>
            <a:ext cx="8229600" cy="35290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1200" dirty="0"/>
              <a:t>Коли Максвелл в 1855 </a:t>
            </a:r>
            <a:r>
              <a:rPr lang="ru-RU" altLang="en-US" sz="1200" dirty="0" err="1"/>
              <a:t>почав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дослідження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електричних</a:t>
            </a:r>
            <a:r>
              <a:rPr lang="ru-RU" altLang="en-US" sz="1200" dirty="0"/>
              <a:t> і </a:t>
            </a:r>
            <a:r>
              <a:rPr lang="ru-RU" altLang="en-US" sz="1200" dirty="0" err="1"/>
              <a:t>магнітних</a:t>
            </a:r>
            <a:r>
              <a:rPr lang="ru-RU" altLang="en-US" sz="1200" dirty="0"/>
              <a:t> </a:t>
            </a:r>
            <a:r>
              <a:rPr lang="ru-RU" altLang="en-US" sz="1200" dirty="0" err="1"/>
              <a:t>явищ</a:t>
            </a:r>
            <a:r>
              <a:rPr lang="ru-RU" altLang="en-US" sz="1200" dirty="0"/>
              <a:t>, </a:t>
            </a:r>
            <a:r>
              <a:rPr lang="ru-RU" altLang="en-US" sz="1200" dirty="0" err="1"/>
              <a:t>багато</a:t>
            </a:r>
            <a:r>
              <a:rPr lang="ru-RU" altLang="en-US" sz="1200" dirty="0"/>
              <a:t> </a:t>
            </a:r>
            <a:r>
              <a:rPr lang="ru-RU" altLang="en-US" sz="1200" dirty="0" err="1"/>
              <a:t>хто</a:t>
            </a:r>
            <a:r>
              <a:rPr lang="ru-RU" altLang="en-US" sz="1200" dirty="0"/>
              <a:t> з них </a:t>
            </a:r>
            <a:r>
              <a:rPr lang="ru-RU" altLang="en-US" sz="1200" dirty="0" err="1"/>
              <a:t>вже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були</a:t>
            </a:r>
            <a:r>
              <a:rPr lang="ru-RU" altLang="en-US" sz="1200" dirty="0"/>
              <a:t> добре </a:t>
            </a:r>
            <a:r>
              <a:rPr lang="ru-RU" altLang="en-US" sz="1200" dirty="0" err="1"/>
              <a:t>вивчені</a:t>
            </a:r>
            <a:r>
              <a:rPr lang="ru-RU" altLang="en-US" sz="1200" dirty="0"/>
              <a:t>: </a:t>
            </a:r>
            <a:r>
              <a:rPr lang="ru-RU" altLang="en-US" sz="1200" dirty="0" err="1"/>
              <a:t>зокрема</a:t>
            </a:r>
            <a:r>
              <a:rPr lang="ru-RU" altLang="en-US" sz="1200" dirty="0"/>
              <a:t>, </a:t>
            </a:r>
            <a:r>
              <a:rPr lang="ru-RU" altLang="en-US" sz="1200" dirty="0" err="1"/>
              <a:t>встановлені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закони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взаємодії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нерухомих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електричних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зарядів</a:t>
            </a:r>
            <a:r>
              <a:rPr lang="ru-RU" altLang="en-US" sz="1200" dirty="0"/>
              <a:t> (закон Кулона) і </a:t>
            </a:r>
            <a:r>
              <a:rPr lang="ru-RU" altLang="en-US" sz="1200" dirty="0" err="1"/>
              <a:t>струмів</a:t>
            </a:r>
            <a:r>
              <a:rPr lang="ru-RU" altLang="en-US" sz="1200" dirty="0"/>
              <a:t> (закон Ампера); доведено, </a:t>
            </a:r>
            <a:r>
              <a:rPr lang="ru-RU" altLang="en-US" sz="1200" dirty="0" err="1"/>
              <a:t>що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магнітні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взаємодії</a:t>
            </a:r>
            <a:r>
              <a:rPr lang="ru-RU" altLang="en-US" sz="1200" dirty="0"/>
              <a:t> є </a:t>
            </a:r>
            <a:r>
              <a:rPr lang="ru-RU" altLang="en-US" sz="1200" dirty="0" err="1"/>
              <a:t>взаємодії</a:t>
            </a:r>
            <a:r>
              <a:rPr lang="ru-RU" altLang="en-US" sz="1200" dirty="0"/>
              <a:t> </a:t>
            </a:r>
            <a:r>
              <a:rPr lang="ru-RU" altLang="en-US" sz="1200" dirty="0" err="1"/>
              <a:t>рухомих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електричних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зарядів</a:t>
            </a:r>
            <a:r>
              <a:rPr lang="ru-RU" altLang="en-US" sz="1200" dirty="0"/>
              <a:t>. </a:t>
            </a:r>
            <a:r>
              <a:rPr lang="ru-RU" altLang="en-US" sz="1200" dirty="0" err="1"/>
              <a:t>Більшість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вчених</a:t>
            </a:r>
            <a:r>
              <a:rPr lang="ru-RU" altLang="en-US" sz="1200" dirty="0"/>
              <a:t> того часу </a:t>
            </a:r>
            <a:r>
              <a:rPr lang="ru-RU" altLang="en-US" sz="1200" dirty="0" err="1"/>
              <a:t>вважало</a:t>
            </a:r>
            <a:r>
              <a:rPr lang="ru-RU" altLang="en-US" sz="1200" dirty="0"/>
              <a:t>, </a:t>
            </a:r>
            <a:r>
              <a:rPr lang="ru-RU" altLang="en-US" sz="1200" dirty="0" err="1"/>
              <a:t>що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взаємодія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передається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миттєво</a:t>
            </a:r>
            <a:r>
              <a:rPr lang="ru-RU" altLang="en-US" sz="1200" dirty="0"/>
              <a:t>, </a:t>
            </a:r>
            <a:r>
              <a:rPr lang="ru-RU" altLang="en-US" sz="1200" dirty="0" err="1"/>
              <a:t>безпосередньо</a:t>
            </a:r>
            <a:r>
              <a:rPr lang="ru-RU" altLang="en-US" sz="1200" dirty="0"/>
              <a:t> через </a:t>
            </a:r>
            <a:r>
              <a:rPr lang="ru-RU" altLang="en-US" sz="1200" dirty="0" err="1"/>
              <a:t>порожнечу</a:t>
            </a:r>
            <a:r>
              <a:rPr lang="ru-RU" altLang="en-US" sz="1200" dirty="0"/>
              <a:t> (</a:t>
            </a:r>
            <a:r>
              <a:rPr lang="ru-RU" altLang="en-US" sz="1200" dirty="0" err="1"/>
              <a:t>теорія</a:t>
            </a:r>
            <a:r>
              <a:rPr lang="ru-RU" altLang="en-US" sz="1200" dirty="0"/>
              <a:t> дальнодействия).</a:t>
            </a:r>
          </a:p>
          <a:p>
            <a:pPr>
              <a:lnSpc>
                <a:spcPct val="80000"/>
              </a:lnSpc>
            </a:pPr>
            <a:r>
              <a:rPr lang="ru-RU" altLang="en-US" sz="1200" dirty="0" err="1"/>
              <a:t>Рішучий</a:t>
            </a:r>
            <a:r>
              <a:rPr lang="ru-RU" altLang="en-US" sz="1200" dirty="0"/>
              <a:t> поворот до </a:t>
            </a:r>
            <a:r>
              <a:rPr lang="ru-RU" altLang="en-US" sz="1200" dirty="0" err="1"/>
              <a:t>теорії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близкодействия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був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зроблений</a:t>
            </a:r>
            <a:r>
              <a:rPr lang="ru-RU" altLang="en-US" sz="1200" dirty="0"/>
              <a:t> М. </a:t>
            </a:r>
            <a:r>
              <a:rPr lang="ru-RU" altLang="en-US" sz="1200" dirty="0" err="1"/>
              <a:t>Фарадеєм</a:t>
            </a:r>
            <a:r>
              <a:rPr lang="ru-RU" altLang="en-US" sz="1200" dirty="0"/>
              <a:t> в 30-і </a:t>
            </a:r>
            <a:r>
              <a:rPr lang="ru-RU" altLang="en-US" sz="1200" dirty="0" err="1"/>
              <a:t>рр</a:t>
            </a:r>
            <a:r>
              <a:rPr lang="ru-RU" altLang="en-US" sz="1200" dirty="0"/>
              <a:t>. 19 в. </a:t>
            </a:r>
            <a:r>
              <a:rPr lang="ru-RU" altLang="en-US" sz="1200" dirty="0" err="1"/>
              <a:t>Згідно</a:t>
            </a:r>
            <a:r>
              <a:rPr lang="ru-RU" altLang="en-US" sz="1200" dirty="0"/>
              <a:t> з </a:t>
            </a:r>
            <a:r>
              <a:rPr lang="ru-RU" altLang="en-US" sz="1200" dirty="0" err="1"/>
              <a:t>ідеями</a:t>
            </a:r>
            <a:r>
              <a:rPr lang="ru-RU" altLang="en-US" sz="1200" dirty="0"/>
              <a:t> Фарадея, </a:t>
            </a:r>
            <a:r>
              <a:rPr lang="ru-RU" altLang="en-US" sz="1200" dirty="0" err="1"/>
              <a:t>електричний</a:t>
            </a:r>
            <a:r>
              <a:rPr lang="ru-RU" altLang="en-US" sz="1200" dirty="0"/>
              <a:t> заряд </a:t>
            </a:r>
            <a:r>
              <a:rPr lang="ru-RU" altLang="en-US" sz="1200" dirty="0" err="1"/>
              <a:t>створює</a:t>
            </a:r>
            <a:r>
              <a:rPr lang="ru-RU" altLang="en-US" sz="1200" dirty="0"/>
              <a:t> в </a:t>
            </a:r>
            <a:r>
              <a:rPr lang="ru-RU" altLang="en-US" sz="1200" dirty="0" err="1"/>
              <a:t>навколишньому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просторі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електричне</a:t>
            </a:r>
            <a:r>
              <a:rPr lang="ru-RU" altLang="en-US" sz="1200" dirty="0"/>
              <a:t> поле. Поле одного заряду </a:t>
            </a:r>
            <a:r>
              <a:rPr lang="ru-RU" altLang="en-US" sz="1200" dirty="0" err="1"/>
              <a:t>діє</a:t>
            </a:r>
            <a:r>
              <a:rPr lang="ru-RU" altLang="en-US" sz="1200" dirty="0"/>
              <a:t> на </a:t>
            </a:r>
            <a:r>
              <a:rPr lang="ru-RU" altLang="en-US" sz="1200" dirty="0" err="1"/>
              <a:t>інший</a:t>
            </a:r>
            <a:r>
              <a:rPr lang="ru-RU" altLang="en-US" sz="1200" dirty="0"/>
              <a:t>, і </a:t>
            </a:r>
            <a:r>
              <a:rPr lang="ru-RU" altLang="en-US" sz="1200" dirty="0" err="1"/>
              <a:t>навпаки</a:t>
            </a:r>
            <a:r>
              <a:rPr lang="ru-RU" altLang="en-US" sz="1200" dirty="0"/>
              <a:t>. </a:t>
            </a:r>
            <a:r>
              <a:rPr lang="ru-RU" altLang="en-US" sz="1200" dirty="0" err="1"/>
              <a:t>Взаємодія</a:t>
            </a:r>
            <a:r>
              <a:rPr lang="ru-RU" altLang="en-US" sz="1200" dirty="0"/>
              <a:t> </a:t>
            </a:r>
            <a:r>
              <a:rPr lang="ru-RU" altLang="en-US" sz="1200" dirty="0" err="1"/>
              <a:t>струмів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здійснюється</a:t>
            </a:r>
            <a:r>
              <a:rPr lang="ru-RU" altLang="en-US" sz="1200" dirty="0"/>
              <a:t> за </a:t>
            </a:r>
            <a:r>
              <a:rPr lang="ru-RU" altLang="en-US" sz="1200" dirty="0" err="1"/>
              <a:t>допомогою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магнітного</a:t>
            </a:r>
            <a:r>
              <a:rPr lang="ru-RU" altLang="en-US" sz="1200" dirty="0"/>
              <a:t> поля. </a:t>
            </a:r>
            <a:r>
              <a:rPr lang="ru-RU" altLang="en-US" sz="1200" dirty="0" err="1"/>
              <a:t>Розподіл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електричних</a:t>
            </a:r>
            <a:r>
              <a:rPr lang="ru-RU" altLang="en-US" sz="1200" dirty="0"/>
              <a:t> і </a:t>
            </a:r>
            <a:r>
              <a:rPr lang="ru-RU" altLang="en-US" sz="1200" dirty="0" err="1"/>
              <a:t>магнітних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полів</a:t>
            </a:r>
            <a:r>
              <a:rPr lang="ru-RU" altLang="en-US" sz="1200" dirty="0"/>
              <a:t> в </a:t>
            </a:r>
            <a:r>
              <a:rPr lang="ru-RU" altLang="en-US" sz="1200" dirty="0" err="1"/>
              <a:t>просторі</a:t>
            </a:r>
            <a:r>
              <a:rPr lang="ru-RU" altLang="en-US" sz="1200" dirty="0"/>
              <a:t> Фарадей </a:t>
            </a:r>
            <a:r>
              <a:rPr lang="ru-RU" altLang="en-US" sz="1200" dirty="0" err="1"/>
              <a:t>описував</a:t>
            </a:r>
            <a:r>
              <a:rPr lang="ru-RU" altLang="en-US" sz="1200" dirty="0"/>
              <a:t> за </a:t>
            </a:r>
            <a:r>
              <a:rPr lang="ru-RU" altLang="en-US" sz="1200" dirty="0" err="1"/>
              <a:t>допомогою</a:t>
            </a:r>
            <a:r>
              <a:rPr lang="ru-RU" altLang="en-US" sz="1200" dirty="0"/>
              <a:t> </a:t>
            </a:r>
            <a:r>
              <a:rPr lang="ru-RU" altLang="en-US" sz="1200" dirty="0" err="1"/>
              <a:t>силових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ліній</a:t>
            </a:r>
            <a:r>
              <a:rPr lang="ru-RU" altLang="en-US" sz="1200" dirty="0"/>
              <a:t>, </a:t>
            </a:r>
            <a:r>
              <a:rPr lang="ru-RU" altLang="en-US" sz="1200" dirty="0" err="1"/>
              <a:t>які</a:t>
            </a:r>
            <a:r>
              <a:rPr lang="ru-RU" altLang="en-US" sz="1200" dirty="0"/>
              <a:t> за його </a:t>
            </a:r>
            <a:r>
              <a:rPr lang="ru-RU" altLang="en-US" sz="1200" dirty="0" err="1"/>
              <a:t>поданням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нагадують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звичайні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пружні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лінії</a:t>
            </a:r>
            <a:r>
              <a:rPr lang="ru-RU" altLang="en-US" sz="1200" dirty="0"/>
              <a:t> в </a:t>
            </a:r>
            <a:r>
              <a:rPr lang="ru-RU" altLang="en-US" sz="1200" dirty="0" err="1"/>
              <a:t>гіпотетичному</a:t>
            </a:r>
            <a:r>
              <a:rPr lang="ru-RU" altLang="en-US" sz="1200" dirty="0"/>
              <a:t> </a:t>
            </a:r>
            <a:r>
              <a:rPr lang="ru-RU" altLang="en-US" sz="1200" dirty="0" err="1"/>
              <a:t>середовищі</a:t>
            </a:r>
            <a:r>
              <a:rPr lang="ru-RU" altLang="en-US" sz="1200" dirty="0"/>
              <a:t> - </a:t>
            </a:r>
            <a:r>
              <a:rPr lang="ru-RU" altLang="en-US" sz="1200" dirty="0" err="1"/>
              <a:t>світовому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ефірі</a:t>
            </a:r>
            <a:r>
              <a:rPr lang="ru-RU" altLang="en-US" sz="1200" dirty="0"/>
              <a:t>.</a:t>
            </a:r>
          </a:p>
          <a:p>
            <a:pPr>
              <a:lnSpc>
                <a:spcPct val="80000"/>
              </a:lnSpc>
            </a:pPr>
            <a:r>
              <a:rPr lang="ru-RU" altLang="en-US" sz="1200" dirty="0"/>
              <a:t>Максвелл </a:t>
            </a:r>
            <a:r>
              <a:rPr lang="ru-RU" altLang="en-US" sz="1200" dirty="0" err="1"/>
              <a:t>повністю</a:t>
            </a:r>
            <a:r>
              <a:rPr lang="ru-RU" altLang="en-US" sz="1200" dirty="0"/>
              <a:t> </a:t>
            </a:r>
            <a:r>
              <a:rPr lang="ru-RU" altLang="en-US" sz="1200" dirty="0" err="1"/>
              <a:t>сприйняв</a:t>
            </a:r>
            <a:r>
              <a:rPr lang="ru-RU" altLang="en-US" sz="1200" dirty="0"/>
              <a:t> </a:t>
            </a:r>
            <a:r>
              <a:rPr lang="ru-RU" altLang="en-US" sz="1200" dirty="0" err="1"/>
              <a:t>ідеї</a:t>
            </a:r>
            <a:r>
              <a:rPr lang="ru-RU" altLang="en-US" sz="1200" dirty="0"/>
              <a:t> Фарадея про </a:t>
            </a:r>
            <a:r>
              <a:rPr lang="ru-RU" altLang="en-US" sz="1200" dirty="0" err="1"/>
              <a:t>існування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електромагнітного</a:t>
            </a:r>
            <a:r>
              <a:rPr lang="ru-RU" altLang="en-US" sz="1200" dirty="0"/>
              <a:t> поля, </a:t>
            </a:r>
            <a:r>
              <a:rPr lang="ru-RU" altLang="en-US" sz="1200" dirty="0" err="1"/>
              <a:t>тобто</a:t>
            </a:r>
            <a:r>
              <a:rPr lang="ru-RU" altLang="en-US" sz="1200" dirty="0"/>
              <a:t> про </a:t>
            </a:r>
            <a:r>
              <a:rPr lang="ru-RU" altLang="en-US" sz="1200" dirty="0" err="1"/>
              <a:t>реальність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процесів</a:t>
            </a:r>
            <a:r>
              <a:rPr lang="ru-RU" altLang="en-US" sz="1200" dirty="0"/>
              <a:t> в </a:t>
            </a:r>
            <a:r>
              <a:rPr lang="ru-RU" altLang="en-US" sz="1200" dirty="0" err="1"/>
              <a:t>просторі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біля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зарядів</a:t>
            </a:r>
            <a:r>
              <a:rPr lang="ru-RU" altLang="en-US" sz="1200" dirty="0"/>
              <a:t> і </a:t>
            </a:r>
            <a:r>
              <a:rPr lang="ru-RU" altLang="en-US" sz="1200" dirty="0" err="1"/>
              <a:t>струмів</a:t>
            </a:r>
            <a:r>
              <a:rPr lang="ru-RU" altLang="en-US" sz="1200" dirty="0"/>
              <a:t>. </a:t>
            </a:r>
            <a:r>
              <a:rPr lang="ru-RU" altLang="en-US" sz="1200" dirty="0" err="1"/>
              <a:t>Він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вважав</a:t>
            </a:r>
            <a:r>
              <a:rPr lang="ru-RU" altLang="en-US" sz="1200" dirty="0"/>
              <a:t>, </a:t>
            </a:r>
            <a:r>
              <a:rPr lang="ru-RU" altLang="en-US" sz="1200" dirty="0" err="1"/>
              <a:t>що</a:t>
            </a:r>
            <a:r>
              <a:rPr lang="ru-RU" altLang="en-US" sz="1200" dirty="0"/>
              <a:t> </a:t>
            </a:r>
            <a:r>
              <a:rPr lang="ru-RU" altLang="en-US" sz="1200" dirty="0" err="1"/>
              <a:t>тіло</a:t>
            </a:r>
            <a:r>
              <a:rPr lang="ru-RU" altLang="en-US" sz="1200" dirty="0"/>
              <a:t> не </a:t>
            </a:r>
            <a:r>
              <a:rPr lang="ru-RU" altLang="en-US" sz="1200" dirty="0" err="1"/>
              <a:t>може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діяти</a:t>
            </a:r>
            <a:r>
              <a:rPr lang="ru-RU" altLang="en-US" sz="1200" dirty="0"/>
              <a:t> там, де його </a:t>
            </a:r>
            <a:r>
              <a:rPr lang="ru-RU" altLang="en-US" sz="1200" dirty="0" err="1"/>
              <a:t>немає</a:t>
            </a:r>
            <a:r>
              <a:rPr lang="ru-RU" altLang="en-US" sz="1200" dirty="0"/>
              <a:t>.</a:t>
            </a:r>
          </a:p>
          <a:p>
            <a:pPr>
              <a:lnSpc>
                <a:spcPct val="80000"/>
              </a:lnSpc>
            </a:pPr>
            <a:r>
              <a:rPr lang="ru-RU" altLang="en-US" sz="1200" dirty="0" err="1"/>
              <a:t>Перше</a:t>
            </a:r>
            <a:r>
              <a:rPr lang="ru-RU" altLang="en-US" sz="1200" dirty="0"/>
              <a:t>, </a:t>
            </a:r>
            <a:r>
              <a:rPr lang="ru-RU" altLang="en-US" sz="1200" dirty="0" err="1"/>
              <a:t>що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зробив</a:t>
            </a:r>
            <a:r>
              <a:rPr lang="ru-RU" altLang="en-US" sz="1200" dirty="0"/>
              <a:t> Максвелл - додав </a:t>
            </a:r>
            <a:r>
              <a:rPr lang="ru-RU" altLang="en-US" sz="1200" dirty="0" err="1"/>
              <a:t>ідеям</a:t>
            </a:r>
            <a:r>
              <a:rPr lang="ru-RU" altLang="en-US" sz="1200" dirty="0"/>
              <a:t> Фарадея </a:t>
            </a:r>
            <a:r>
              <a:rPr lang="ru-RU" altLang="en-US" sz="1200" dirty="0" err="1"/>
              <a:t>строгу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математичну</a:t>
            </a:r>
            <a:r>
              <a:rPr lang="ru-RU" altLang="en-US" sz="1200" dirty="0"/>
              <a:t> форму, таку </a:t>
            </a:r>
            <a:r>
              <a:rPr lang="ru-RU" altLang="en-US" sz="1200" dirty="0" err="1"/>
              <a:t>необхідну</a:t>
            </a:r>
            <a:r>
              <a:rPr lang="ru-RU" altLang="en-US" sz="1200" dirty="0"/>
              <a:t> в </a:t>
            </a:r>
            <a:r>
              <a:rPr lang="ru-RU" altLang="en-US" sz="1200" dirty="0" err="1"/>
              <a:t>фізиці</a:t>
            </a:r>
            <a:r>
              <a:rPr lang="ru-RU" altLang="en-US" sz="1200" dirty="0"/>
              <a:t>. </a:t>
            </a:r>
            <a:r>
              <a:rPr lang="ru-RU" altLang="en-US" sz="1200" dirty="0" err="1"/>
              <a:t>З'ясувалося</a:t>
            </a:r>
            <a:r>
              <a:rPr lang="ru-RU" altLang="en-US" sz="1200" dirty="0"/>
              <a:t>, </a:t>
            </a:r>
            <a:r>
              <a:rPr lang="ru-RU" altLang="en-US" sz="1200" dirty="0" err="1"/>
              <a:t>що</a:t>
            </a:r>
            <a:r>
              <a:rPr lang="ru-RU" altLang="en-US" sz="1200" dirty="0"/>
              <a:t> з </a:t>
            </a:r>
            <a:r>
              <a:rPr lang="ru-RU" altLang="en-US" sz="1200" dirty="0" err="1"/>
              <a:t>введенням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поняття</a:t>
            </a:r>
            <a:r>
              <a:rPr lang="ru-RU" altLang="en-US" sz="1200" dirty="0"/>
              <a:t> поля </a:t>
            </a:r>
            <a:r>
              <a:rPr lang="ru-RU" altLang="en-US" sz="1200" dirty="0" err="1"/>
              <a:t>закони</a:t>
            </a:r>
            <a:r>
              <a:rPr lang="ru-RU" altLang="en-US" sz="1200" dirty="0"/>
              <a:t> Кулона і Ампера стали </a:t>
            </a:r>
            <a:r>
              <a:rPr lang="ru-RU" altLang="en-US" sz="1200" dirty="0" err="1"/>
              <a:t>виражатися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найбільш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повно</a:t>
            </a:r>
            <a:r>
              <a:rPr lang="ru-RU" altLang="en-US" sz="1200" dirty="0"/>
              <a:t>, </a:t>
            </a:r>
            <a:r>
              <a:rPr lang="ru-RU" altLang="en-US" sz="1200" dirty="0" err="1"/>
              <a:t>глибоко</a:t>
            </a:r>
            <a:r>
              <a:rPr lang="ru-RU" altLang="en-US" sz="1200" dirty="0"/>
              <a:t> і </a:t>
            </a:r>
            <a:r>
              <a:rPr lang="ru-RU" altLang="en-US" sz="1200" dirty="0" err="1"/>
              <a:t>витончено</a:t>
            </a:r>
            <a:r>
              <a:rPr lang="ru-RU" altLang="en-US" sz="1200" dirty="0"/>
              <a:t>. У </a:t>
            </a:r>
            <a:r>
              <a:rPr lang="ru-RU" altLang="en-US" sz="1200" dirty="0" err="1"/>
              <a:t>явищі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електромагнітної</a:t>
            </a:r>
            <a:r>
              <a:rPr lang="ru-RU" altLang="en-US" sz="1200" dirty="0"/>
              <a:t> </a:t>
            </a:r>
            <a:r>
              <a:rPr lang="ru-RU" altLang="en-US" sz="1200" dirty="0" err="1"/>
              <a:t>індукції</a:t>
            </a:r>
            <a:r>
              <a:rPr lang="ru-RU" altLang="en-US" sz="1200" dirty="0"/>
              <a:t> Максвелл </a:t>
            </a:r>
            <a:r>
              <a:rPr lang="ru-RU" altLang="en-US" sz="1200" dirty="0" err="1"/>
              <a:t>угледів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нову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властивість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полів</a:t>
            </a:r>
            <a:r>
              <a:rPr lang="ru-RU" altLang="en-US" sz="1200" dirty="0"/>
              <a:t>: </a:t>
            </a:r>
            <a:r>
              <a:rPr lang="ru-RU" altLang="en-US" sz="1200" dirty="0" err="1"/>
              <a:t>змінне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магнітне</a:t>
            </a:r>
            <a:r>
              <a:rPr lang="ru-RU" altLang="en-US" sz="1200" dirty="0"/>
              <a:t> поле </a:t>
            </a:r>
            <a:r>
              <a:rPr lang="ru-RU" altLang="en-US" sz="1200" dirty="0" err="1"/>
              <a:t>породжує</a:t>
            </a:r>
            <a:r>
              <a:rPr lang="ru-RU" altLang="en-US" sz="1200" dirty="0"/>
              <a:t> в </a:t>
            </a:r>
            <a:r>
              <a:rPr lang="ru-RU" altLang="en-US" sz="1200" dirty="0" err="1"/>
              <a:t>порожньому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просторі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електричне</a:t>
            </a:r>
            <a:r>
              <a:rPr lang="ru-RU" altLang="en-US" sz="1200" dirty="0"/>
              <a:t> поле з </a:t>
            </a:r>
            <a:r>
              <a:rPr lang="ru-RU" altLang="en-US" sz="1200" dirty="0" err="1"/>
              <a:t>замкнутими</a:t>
            </a:r>
            <a:r>
              <a:rPr lang="ru-RU" altLang="en-US" sz="1200" dirty="0"/>
              <a:t> </a:t>
            </a:r>
            <a:r>
              <a:rPr lang="ru-RU" altLang="en-US" sz="1200" dirty="0" err="1"/>
              <a:t>силовими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лініями</a:t>
            </a:r>
            <a:r>
              <a:rPr lang="ru-RU" altLang="en-US" sz="1200" dirty="0"/>
              <a:t> (так </a:t>
            </a:r>
            <a:r>
              <a:rPr lang="ru-RU" altLang="en-US" sz="1200" dirty="0" err="1"/>
              <a:t>зване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вихрове</a:t>
            </a:r>
            <a:r>
              <a:rPr lang="ru-RU" altLang="en-US" sz="1200" dirty="0"/>
              <a:t> </a:t>
            </a:r>
            <a:r>
              <a:rPr lang="ru-RU" altLang="en-US" sz="1200" dirty="0" err="1"/>
              <a:t>електричне</a:t>
            </a:r>
            <a:r>
              <a:rPr lang="ru-RU" altLang="en-US" sz="1200"/>
              <a:t> поле).</a:t>
            </a:r>
            <a:endParaRPr lang="ru-RU" altLang="en-US" sz="1200" dirty="0"/>
          </a:p>
        </p:txBody>
      </p:sp>
      <p:pic>
        <p:nvPicPr>
          <p:cNvPr id="387088" name="Picture 16" descr="ie_017i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557338"/>
            <a:ext cx="8569325" cy="1538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517081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8300"/>
            <a:ext cx="8229600" cy="1143000"/>
          </a:xfrm>
        </p:spPr>
        <p:txBody>
          <a:bodyPr/>
          <a:lstStyle/>
          <a:p>
            <a:pPr algn="ctr"/>
            <a:r>
              <a:rPr lang="ru-RU" altLang="en-US" sz="4000" b="1" dirty="0"/>
              <a:t>Роботи по </a:t>
            </a:r>
            <a:r>
              <a:rPr lang="ru-RU" altLang="en-US" sz="4000" b="1" dirty="0" err="1"/>
              <a:t>молекулярно-кінетичної</a:t>
            </a:r>
            <a:r>
              <a:rPr lang="ru-RU" altLang="en-US" sz="4000" b="1" dirty="0"/>
              <a:t> </a:t>
            </a:r>
            <a:r>
              <a:rPr lang="ru-RU" altLang="en-US" sz="4000" b="1" dirty="0" err="1"/>
              <a:t>теорії</a:t>
            </a:r>
            <a:r>
              <a:rPr lang="ru-RU" altLang="en-US" sz="4000" b="1" dirty="0"/>
              <a:t> </a:t>
            </a:r>
            <a:r>
              <a:rPr lang="ru-RU" altLang="en-US" sz="4000" b="1" dirty="0" err="1"/>
              <a:t>газів</a:t>
            </a:r>
            <a:endParaRPr lang="ru-RU" altLang="en-US" sz="4000" b="1" dirty="0"/>
          </a:p>
        </p:txBody>
      </p:sp>
      <p:pic>
        <p:nvPicPr>
          <p:cNvPr id="485395" name="Picture 19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0387" y="1454150"/>
            <a:ext cx="4011613" cy="4464050"/>
          </a:xfrm>
          <a:noFill/>
          <a:ln/>
        </p:spPr>
      </p:pic>
      <p:sp>
        <p:nvSpPr>
          <p:cNvPr id="48537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420813"/>
            <a:ext cx="4038600" cy="45307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1400" i="1" dirty="0" err="1"/>
              <a:t>Надзвичайно</a:t>
            </a:r>
            <a:r>
              <a:rPr lang="ru-RU" altLang="en-US" sz="1400" i="1" dirty="0"/>
              <a:t> велика роль Максвелла в </a:t>
            </a:r>
            <a:r>
              <a:rPr lang="ru-RU" altLang="en-US" sz="1400" i="1" dirty="0" err="1"/>
              <a:t>розробці</a:t>
            </a:r>
            <a:r>
              <a:rPr lang="ru-RU" altLang="en-US" sz="1400" i="1" dirty="0"/>
              <a:t> і </a:t>
            </a:r>
            <a:r>
              <a:rPr lang="ru-RU" altLang="en-US" sz="1400" i="1" dirty="0" err="1"/>
              <a:t>становленні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молекулярно-кінетичної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теорії</a:t>
            </a:r>
            <a:r>
              <a:rPr lang="uk-UA" altLang="en-US" sz="1400" i="1" dirty="0"/>
              <a:t>.</a:t>
            </a:r>
            <a:r>
              <a:rPr lang="ru-RU" altLang="en-US" sz="1400" i="1" dirty="0"/>
              <a:t> Максвелл першим </a:t>
            </a:r>
            <a:r>
              <a:rPr lang="ru-RU" altLang="en-US" sz="1400" i="1" dirty="0" err="1"/>
              <a:t>висловив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твердження</a:t>
            </a:r>
            <a:r>
              <a:rPr lang="ru-RU" altLang="en-US" sz="1400" i="1" dirty="0"/>
              <a:t> про </a:t>
            </a:r>
            <a:r>
              <a:rPr lang="ru-RU" altLang="en-US" sz="1400" i="1" dirty="0" err="1"/>
              <a:t>статистичному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характері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законів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природи</a:t>
            </a:r>
            <a:r>
              <a:rPr lang="ru-RU" altLang="en-US" sz="1400" i="1" dirty="0"/>
              <a:t>. У 1866 </a:t>
            </a:r>
            <a:r>
              <a:rPr lang="ru-RU" altLang="en-US" sz="1400" i="1" dirty="0" err="1"/>
              <a:t>їм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відкритий</a:t>
            </a:r>
            <a:r>
              <a:rPr lang="ru-RU" altLang="en-US" sz="1400" i="1" dirty="0"/>
              <a:t> перший </a:t>
            </a:r>
            <a:r>
              <a:rPr lang="ru-RU" altLang="en-US" sz="1400" i="1" dirty="0" err="1"/>
              <a:t>статистичний</a:t>
            </a:r>
            <a:r>
              <a:rPr lang="ru-RU" altLang="en-US" sz="1400" i="1" dirty="0"/>
              <a:t> закон - закон </a:t>
            </a:r>
            <a:r>
              <a:rPr lang="ru-RU" altLang="en-US" sz="1400" i="1" dirty="0" err="1"/>
              <a:t>розподілу</a:t>
            </a:r>
            <a:r>
              <a:rPr lang="ru-RU" altLang="en-US" sz="1400" i="1" dirty="0"/>
              <a:t> молекул за </a:t>
            </a:r>
            <a:r>
              <a:rPr lang="ru-RU" altLang="en-US" sz="1400" i="1" dirty="0" err="1"/>
              <a:t>швидкостями</a:t>
            </a:r>
            <a:r>
              <a:rPr lang="ru-RU" altLang="en-US" sz="1400" i="1" dirty="0"/>
              <a:t> (Максвелла </a:t>
            </a:r>
            <a:r>
              <a:rPr lang="ru-RU" altLang="en-US" sz="1400" i="1" dirty="0" err="1"/>
              <a:t>розподіл</a:t>
            </a:r>
            <a:r>
              <a:rPr lang="ru-RU" altLang="en-US" sz="1400" i="1" dirty="0"/>
              <a:t>). </a:t>
            </a:r>
            <a:r>
              <a:rPr lang="ru-RU" altLang="en-US" sz="1400" i="1" dirty="0" err="1"/>
              <a:t>Крім</a:t>
            </a:r>
            <a:r>
              <a:rPr lang="ru-RU" altLang="en-US" sz="1400" i="1" dirty="0"/>
              <a:t> того, </a:t>
            </a:r>
            <a:r>
              <a:rPr lang="ru-RU" altLang="en-US" sz="1400" i="1" dirty="0" err="1"/>
              <a:t>він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розрахував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значення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в'язкості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газів</a:t>
            </a:r>
            <a:r>
              <a:rPr lang="ru-RU" altLang="en-US" sz="1400" i="1" dirty="0"/>
              <a:t> в </a:t>
            </a:r>
            <a:r>
              <a:rPr lang="ru-RU" altLang="en-US" sz="1400" i="1" dirty="0" err="1"/>
              <a:t>залежності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від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швидкостей</a:t>
            </a:r>
            <a:r>
              <a:rPr lang="ru-RU" altLang="en-US" sz="1400" i="1" dirty="0"/>
              <a:t> і </a:t>
            </a:r>
            <a:r>
              <a:rPr lang="ru-RU" altLang="en-US" sz="1400" i="1" dirty="0" err="1"/>
              <a:t>довжини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вільного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пробігу</a:t>
            </a:r>
            <a:r>
              <a:rPr lang="ru-RU" altLang="en-US" sz="1400" i="1" dirty="0"/>
              <a:t> молекул, </a:t>
            </a:r>
            <a:r>
              <a:rPr lang="ru-RU" altLang="en-US" sz="1400" i="1" dirty="0" err="1"/>
              <a:t>вивів</a:t>
            </a:r>
            <a:r>
              <a:rPr lang="ru-RU" altLang="en-US" sz="1400" i="1" dirty="0"/>
              <a:t> ряд </a:t>
            </a:r>
            <a:r>
              <a:rPr lang="ru-RU" altLang="en-US" sz="1400" i="1" dirty="0" err="1"/>
              <a:t>співвідношень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термодинаміки</a:t>
            </a:r>
            <a:r>
              <a:rPr lang="ru-RU" altLang="en-US" sz="1400" i="1" dirty="0"/>
              <a:t>.</a:t>
            </a:r>
          </a:p>
          <a:p>
            <a:pPr>
              <a:lnSpc>
                <a:spcPct val="80000"/>
              </a:lnSpc>
            </a:pPr>
            <a:r>
              <a:rPr lang="ru-RU" altLang="en-US" sz="1400" i="1" dirty="0"/>
              <a:t>Максвелл </a:t>
            </a:r>
            <a:r>
              <a:rPr lang="ru-RU" altLang="en-US" sz="1400" i="1" dirty="0" err="1"/>
              <a:t>був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блискучим</a:t>
            </a:r>
            <a:r>
              <a:rPr lang="ru-RU" altLang="en-US" sz="1400" i="1" dirty="0"/>
              <a:t> популяризатором науки. </a:t>
            </a:r>
            <a:r>
              <a:rPr lang="ru-RU" altLang="en-US" sz="1400" i="1" dirty="0" err="1"/>
              <a:t>Він</a:t>
            </a:r>
            <a:r>
              <a:rPr lang="ru-RU" altLang="en-US" sz="1400" i="1" dirty="0"/>
              <a:t> написав ряд статей для </a:t>
            </a:r>
            <a:r>
              <a:rPr lang="ru-RU" altLang="en-US" sz="1400" i="1" dirty="0" err="1"/>
              <a:t>Британської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енциклопедії</a:t>
            </a:r>
            <a:r>
              <a:rPr lang="ru-RU" altLang="en-US" sz="1400" i="1" dirty="0"/>
              <a:t> та </a:t>
            </a:r>
            <a:r>
              <a:rPr lang="ru-RU" altLang="en-US" sz="1400" i="1" dirty="0" err="1"/>
              <a:t>популярні</a:t>
            </a:r>
            <a:r>
              <a:rPr lang="ru-RU" altLang="en-US" sz="1400" i="1" dirty="0"/>
              <a:t> книги: «</a:t>
            </a:r>
            <a:r>
              <a:rPr lang="ru-RU" altLang="en-US" sz="1400" i="1" dirty="0" err="1"/>
              <a:t>Теорія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теплоти</a:t>
            </a:r>
            <a:r>
              <a:rPr lang="ru-RU" altLang="en-US" sz="1400" i="1" dirty="0"/>
              <a:t>» (1870), «</a:t>
            </a:r>
            <a:r>
              <a:rPr lang="ru-RU" altLang="en-US" sz="1400" i="1" dirty="0" err="1"/>
              <a:t>Матерія</a:t>
            </a:r>
            <a:r>
              <a:rPr lang="ru-RU" altLang="en-US" sz="1400" i="1" dirty="0"/>
              <a:t> і </a:t>
            </a:r>
            <a:r>
              <a:rPr lang="ru-RU" altLang="en-US" sz="1400" i="1" dirty="0" err="1"/>
              <a:t>рух</a:t>
            </a:r>
            <a:r>
              <a:rPr lang="ru-RU" altLang="en-US" sz="1400" i="1" dirty="0"/>
              <a:t>» (1873), «</a:t>
            </a:r>
            <a:r>
              <a:rPr lang="ru-RU" altLang="en-US" sz="1400" i="1" dirty="0" err="1"/>
              <a:t>Електрика</a:t>
            </a:r>
            <a:r>
              <a:rPr lang="ru-RU" altLang="en-US" sz="1400" i="1" dirty="0"/>
              <a:t> в </a:t>
            </a:r>
            <a:r>
              <a:rPr lang="ru-RU" altLang="en-US" sz="1400" i="1" dirty="0" err="1"/>
              <a:t>елементарному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викладі</a:t>
            </a:r>
            <a:r>
              <a:rPr lang="ru-RU" altLang="en-US" sz="1400" i="1" dirty="0"/>
              <a:t>» (1881), </a:t>
            </a:r>
            <a:r>
              <a:rPr lang="ru-RU" altLang="en-US" sz="1400" i="1" dirty="0" err="1"/>
              <a:t>які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були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переведені</a:t>
            </a:r>
            <a:r>
              <a:rPr lang="ru-RU" altLang="en-US" sz="1400" i="1" dirty="0"/>
              <a:t> на </a:t>
            </a:r>
            <a:r>
              <a:rPr lang="ru-RU" altLang="en-US" sz="1400" i="1" dirty="0" err="1"/>
              <a:t>російську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мову</a:t>
            </a:r>
            <a:r>
              <a:rPr lang="ru-RU" altLang="en-US" sz="1400" i="1" dirty="0"/>
              <a:t>; читав </a:t>
            </a:r>
            <a:r>
              <a:rPr lang="ru-RU" altLang="en-US" sz="1400" i="1" dirty="0" err="1"/>
              <a:t>лекції</a:t>
            </a:r>
            <a:r>
              <a:rPr lang="ru-RU" altLang="en-US" sz="1400" i="1" dirty="0"/>
              <a:t> і </a:t>
            </a:r>
            <a:r>
              <a:rPr lang="ru-RU" altLang="en-US" sz="1400" i="1" dirty="0" err="1"/>
              <a:t>доповіді</a:t>
            </a:r>
            <a:r>
              <a:rPr lang="ru-RU" altLang="en-US" sz="1400" i="1" dirty="0"/>
              <a:t> на </a:t>
            </a:r>
            <a:r>
              <a:rPr lang="ru-RU" altLang="en-US" sz="1400" i="1" dirty="0" err="1"/>
              <a:t>фізичні</a:t>
            </a:r>
            <a:r>
              <a:rPr lang="ru-RU" altLang="en-US" sz="1400" i="1" dirty="0"/>
              <a:t> теми для </a:t>
            </a:r>
            <a:r>
              <a:rPr lang="ru-RU" altLang="en-US" sz="1400" i="1" dirty="0" err="1"/>
              <a:t>широкої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аудиторії</a:t>
            </a:r>
            <a:r>
              <a:rPr lang="ru-RU" altLang="en-US" sz="1400" i="1" dirty="0"/>
              <a:t>. Максвелл </a:t>
            </a:r>
            <a:r>
              <a:rPr lang="ru-RU" altLang="en-US" sz="1400" i="1" dirty="0" err="1"/>
              <a:t>виявляв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також</a:t>
            </a:r>
            <a:r>
              <a:rPr lang="ru-RU" altLang="en-US" sz="1400" i="1" dirty="0"/>
              <a:t> великий </a:t>
            </a:r>
            <a:r>
              <a:rPr lang="ru-RU" altLang="en-US" sz="1400" i="1" dirty="0" err="1"/>
              <a:t>інтерес</a:t>
            </a:r>
            <a:r>
              <a:rPr lang="ru-RU" altLang="en-US" sz="1400" i="1" dirty="0"/>
              <a:t> до </a:t>
            </a:r>
            <a:r>
              <a:rPr lang="ru-RU" altLang="en-US" sz="1400" i="1" dirty="0" err="1"/>
              <a:t>історії</a:t>
            </a:r>
            <a:r>
              <a:rPr lang="ru-RU" altLang="en-US" sz="1400" i="1" dirty="0"/>
              <a:t> науки. У 1879 </a:t>
            </a:r>
            <a:r>
              <a:rPr lang="ru-RU" altLang="en-US" sz="1400" i="1" dirty="0" err="1"/>
              <a:t>він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опублікував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праці</a:t>
            </a:r>
            <a:r>
              <a:rPr lang="ru-RU" altLang="en-US" sz="1400" i="1" dirty="0"/>
              <a:t> Г. </a:t>
            </a:r>
            <a:r>
              <a:rPr lang="ru-RU" altLang="en-US" sz="1400" i="1" dirty="0" err="1"/>
              <a:t>Кавендіша</a:t>
            </a:r>
            <a:r>
              <a:rPr lang="ru-RU" altLang="en-US" sz="1400" i="1" dirty="0"/>
              <a:t> з </a:t>
            </a:r>
            <a:r>
              <a:rPr lang="ru-RU" altLang="en-US" sz="1400" i="1" dirty="0" err="1"/>
              <a:t>електрики</a:t>
            </a:r>
            <a:r>
              <a:rPr lang="ru-RU" altLang="en-US" sz="1400" i="1" dirty="0"/>
              <a:t>, </a:t>
            </a:r>
            <a:r>
              <a:rPr lang="ru-RU" altLang="en-US" sz="1400" i="1" dirty="0" err="1"/>
              <a:t>забезпечивши</a:t>
            </a:r>
            <a:r>
              <a:rPr lang="ru-RU" altLang="en-US" sz="1400" i="1" dirty="0"/>
              <a:t> </a:t>
            </a:r>
            <a:r>
              <a:rPr lang="ru-RU" altLang="en-US" sz="1400" i="1" dirty="0" err="1"/>
              <a:t>їх</a:t>
            </a:r>
            <a:r>
              <a:rPr lang="ru-RU" altLang="en-US" sz="1400" i="1" dirty="0"/>
              <a:t> великими </a:t>
            </a:r>
            <a:r>
              <a:rPr lang="ru-RU" altLang="en-US" sz="1400" i="1" dirty="0" err="1"/>
              <a:t>коментарями</a:t>
            </a:r>
            <a:r>
              <a:rPr lang="ru-RU" altLang="en-US" sz="14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560042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306614" y="-1"/>
            <a:ext cx="8153400" cy="1542143"/>
          </a:xfrm>
        </p:spPr>
        <p:txBody>
          <a:bodyPr/>
          <a:lstStyle/>
          <a:p>
            <a:pPr eaLnBrk="1" hangingPunct="1"/>
            <a:r>
              <a:rPr lang="ru-RU" altLang="en-US"/>
              <a:t>                               Генрих  Герц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71500" y="2196432"/>
            <a:ext cx="4000500" cy="40386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en-US" sz="1600" dirty="0" err="1"/>
              <a:t>Теорія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електромагнітного</a:t>
            </a:r>
            <a:r>
              <a:rPr lang="ru-RU" altLang="en-US" sz="1600" dirty="0"/>
              <a:t> поля та </a:t>
            </a:r>
            <a:r>
              <a:rPr lang="ru-RU" altLang="en-US" sz="1600" dirty="0" err="1"/>
              <a:t>виведення</a:t>
            </a:r>
            <a:r>
              <a:rPr lang="ru-RU" altLang="en-US" sz="1600" dirty="0"/>
              <a:t> з </a:t>
            </a:r>
            <a:r>
              <a:rPr lang="ru-RU" altLang="en-US" sz="1600" dirty="0" err="1"/>
              <a:t>неї</a:t>
            </a:r>
            <a:r>
              <a:rPr lang="ru-RU" altLang="en-US" sz="1600" dirty="0"/>
              <a:t> про </a:t>
            </a:r>
            <a:r>
              <a:rPr lang="ru-RU" altLang="en-US" sz="1600" dirty="0" err="1"/>
              <a:t>існування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електромагнітних</a:t>
            </a:r>
            <a:r>
              <a:rPr lang="ru-RU" altLang="en-US" sz="1600" dirty="0"/>
              <a:t> </a:t>
            </a:r>
            <a:r>
              <a:rPr lang="ru-RU" altLang="en-US" sz="1600" dirty="0" err="1"/>
              <a:t>хвиль</a:t>
            </a:r>
            <a:r>
              <a:rPr lang="ru-RU" altLang="en-US" sz="1600" dirty="0"/>
              <a:t> при </a:t>
            </a:r>
            <a:r>
              <a:rPr lang="ru-RU" altLang="en-US" sz="1600" dirty="0" err="1"/>
              <a:t>житті</a:t>
            </a:r>
            <a:r>
              <a:rPr lang="ru-RU" altLang="en-US" sz="1600" dirty="0"/>
              <a:t> Максвелла </a:t>
            </a:r>
            <a:r>
              <a:rPr lang="ru-RU" altLang="en-US" sz="1600" dirty="0" err="1"/>
              <a:t>залишалися</a:t>
            </a:r>
            <a:r>
              <a:rPr lang="ru-RU" altLang="en-US" sz="1600" dirty="0"/>
              <a:t> чисто </a:t>
            </a:r>
            <a:r>
              <a:rPr lang="ru-RU" altLang="en-US" sz="1600" dirty="0" err="1"/>
              <a:t>теоретичними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положеннями</a:t>
            </a:r>
            <a:r>
              <a:rPr lang="ru-RU" altLang="en-US" sz="1600" dirty="0"/>
              <a:t>, </a:t>
            </a:r>
            <a:r>
              <a:rPr lang="ru-RU" altLang="en-US" sz="1600" dirty="0" err="1"/>
              <a:t>що</a:t>
            </a:r>
            <a:r>
              <a:rPr lang="ru-RU" altLang="en-US" sz="1600" dirty="0"/>
              <a:t> не </a:t>
            </a:r>
            <a:r>
              <a:rPr lang="ru-RU" altLang="en-US" sz="1600" dirty="0" err="1"/>
              <a:t>мали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ніякого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експериментального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підтвердження</a:t>
            </a:r>
            <a:r>
              <a:rPr lang="ru-RU" altLang="en-US" sz="1600" dirty="0"/>
              <a:t>, і </a:t>
            </a:r>
            <a:r>
              <a:rPr lang="ru-RU" altLang="en-US" sz="1600" dirty="0" err="1"/>
              <a:t>сучасниками</a:t>
            </a:r>
            <a:r>
              <a:rPr lang="ru-RU" altLang="en-US" sz="1600" dirty="0"/>
              <a:t> часто </a:t>
            </a:r>
            <a:r>
              <a:rPr lang="ru-RU" altLang="en-US" sz="1600" dirty="0" err="1"/>
              <a:t>сприймалися</a:t>
            </a:r>
            <a:r>
              <a:rPr lang="ru-RU" altLang="en-US" sz="1600" dirty="0"/>
              <a:t> як «</a:t>
            </a:r>
            <a:r>
              <a:rPr lang="ru-RU" altLang="en-US" sz="1600" dirty="0" err="1"/>
              <a:t>гра</a:t>
            </a:r>
            <a:r>
              <a:rPr lang="ru-RU" altLang="en-US" sz="1600" dirty="0"/>
              <a:t> </a:t>
            </a:r>
            <a:r>
              <a:rPr lang="ru-RU" altLang="en-US" sz="1600" dirty="0" err="1"/>
              <a:t>розуму</a:t>
            </a:r>
            <a:r>
              <a:rPr lang="ru-RU" altLang="en-US" sz="1600" dirty="0"/>
              <a:t>». У 1887р. </a:t>
            </a:r>
            <a:r>
              <a:rPr lang="ru-RU" altLang="en-US" sz="1600" dirty="0" err="1"/>
              <a:t>німецький</a:t>
            </a:r>
            <a:r>
              <a:rPr lang="ru-RU" altLang="en-US" sz="1600" dirty="0"/>
              <a:t> </a:t>
            </a:r>
            <a:r>
              <a:rPr lang="ru-RU" altLang="en-US" sz="1600" dirty="0" err="1"/>
              <a:t>фізик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Генріх</a:t>
            </a:r>
            <a:r>
              <a:rPr lang="ru-RU" altLang="en-US" sz="1600" dirty="0"/>
              <a:t> Герц поставив </a:t>
            </a:r>
            <a:r>
              <a:rPr lang="ru-RU" altLang="en-US" sz="1600" dirty="0" err="1"/>
              <a:t>експеримент</a:t>
            </a:r>
            <a:r>
              <a:rPr lang="ru-RU" altLang="en-US" sz="1600" dirty="0"/>
              <a:t>, </a:t>
            </a:r>
            <a:r>
              <a:rPr lang="ru-RU" altLang="en-US" sz="1600" dirty="0" err="1"/>
              <a:t>повністю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підтвердив</a:t>
            </a:r>
            <a:r>
              <a:rPr lang="ru-RU" altLang="en-US" sz="1600" dirty="0"/>
              <a:t> </a:t>
            </a:r>
            <a:r>
              <a:rPr lang="ru-RU" altLang="en-US" sz="1600" dirty="0" err="1"/>
              <a:t>теоретичні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висновки</a:t>
            </a:r>
            <a:r>
              <a:rPr lang="ru-RU" altLang="en-US" sz="1600" dirty="0"/>
              <a:t> Максвелла. </a:t>
            </a:r>
            <a:r>
              <a:rPr lang="ru-RU" altLang="en-US" sz="1600" dirty="0" err="1"/>
              <a:t>Останні</a:t>
            </a:r>
            <a:r>
              <a:rPr lang="ru-RU" altLang="en-US" sz="1600" dirty="0"/>
              <a:t> роки </a:t>
            </a:r>
            <a:r>
              <a:rPr lang="ru-RU" altLang="en-US" sz="1600" dirty="0" err="1"/>
              <a:t>життя</a:t>
            </a:r>
            <a:r>
              <a:rPr lang="ru-RU" altLang="en-US" sz="1600" dirty="0"/>
              <a:t> Максвелл </a:t>
            </a:r>
            <a:r>
              <a:rPr lang="ru-RU" altLang="en-US" sz="1600" dirty="0" err="1"/>
              <a:t>займався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підготовкою</a:t>
            </a:r>
            <a:r>
              <a:rPr lang="ru-RU" altLang="en-US" sz="1600" dirty="0"/>
              <a:t> до </a:t>
            </a:r>
            <a:r>
              <a:rPr lang="ru-RU" altLang="en-US" sz="1600" dirty="0" err="1"/>
              <a:t>друку</a:t>
            </a:r>
            <a:r>
              <a:rPr lang="ru-RU" altLang="en-US" sz="1600" dirty="0"/>
              <a:t> і </a:t>
            </a:r>
            <a:r>
              <a:rPr lang="ru-RU" altLang="en-US" sz="1600" dirty="0" err="1"/>
              <a:t>виданням</a:t>
            </a:r>
            <a:r>
              <a:rPr lang="ru-RU" altLang="en-US" sz="1600" dirty="0"/>
              <a:t> </a:t>
            </a:r>
            <a:r>
              <a:rPr lang="ru-RU" altLang="en-US" sz="1600" dirty="0" err="1"/>
              <a:t>рукописної</a:t>
            </a:r>
            <a:r>
              <a:rPr lang="ru-RU" altLang="en-US" sz="1600" dirty="0"/>
              <a:t> </a:t>
            </a:r>
            <a:r>
              <a:rPr lang="ru-RU" altLang="en-US" sz="1600" dirty="0" err="1"/>
              <a:t>спадщини</a:t>
            </a:r>
            <a:r>
              <a:rPr lang="ru-RU" altLang="en-US" sz="1600" dirty="0"/>
              <a:t> </a:t>
            </a:r>
            <a:r>
              <a:rPr lang="ru-RU" altLang="en-US" sz="1600" dirty="0" err="1"/>
              <a:t>Кавендіша</a:t>
            </a:r>
            <a:r>
              <a:rPr lang="ru-RU" altLang="en-US" sz="1600" dirty="0"/>
              <a:t>. Два великих томи </a:t>
            </a:r>
            <a:r>
              <a:rPr lang="ru-RU" altLang="en-US" sz="1600" dirty="0" err="1"/>
              <a:t>вийшли</a:t>
            </a:r>
            <a:r>
              <a:rPr lang="ru-RU" altLang="en-US" sz="1600" dirty="0"/>
              <a:t> в </a:t>
            </a:r>
            <a:r>
              <a:rPr lang="ru-RU" altLang="en-US" sz="1600" dirty="0" err="1"/>
              <a:t>жовтні</a:t>
            </a:r>
            <a:r>
              <a:rPr lang="ru-RU" altLang="en-US" sz="1600" dirty="0"/>
              <a:t> 1879.</a:t>
            </a:r>
          </a:p>
        </p:txBody>
      </p:sp>
      <p:pic>
        <p:nvPicPr>
          <p:cNvPr id="10244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87900" y="1844675"/>
            <a:ext cx="4000500" cy="40386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49" grpId="0" build="p"/>
    </p:bldLst>
  </p:timing>
</p:sld>
</file>

<file path=ppt/theme/theme1.xml><?xml version="1.0" encoding="utf-8"?>
<a:theme xmlns:a="http://schemas.openxmlformats.org/drawingml/2006/main" name="Контрастный">
  <a:themeElements>
    <a:clrScheme name="Контрастный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Контрастный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онтрастный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онтрастный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онтрастный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Refined</Template>
  <TotalTime>33</TotalTime>
  <Words>955</Words>
  <Application>Microsoft Office PowerPoint</Application>
  <PresentationFormat>Экран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Контрастный</vt:lpstr>
      <vt:lpstr>Максвелл Джеймс Клерк</vt:lpstr>
      <vt:lpstr>ПЛАН:</vt:lpstr>
      <vt:lpstr>Короткі відомості</vt:lpstr>
      <vt:lpstr> Біографія</vt:lpstr>
      <vt:lpstr>Наукова діяльність</vt:lpstr>
      <vt:lpstr>Презентация PowerPoint</vt:lpstr>
      <vt:lpstr>Створення теорії електромагнітного поля</vt:lpstr>
      <vt:lpstr>Роботи по молекулярно-кінетичної теорії газів</vt:lpstr>
      <vt:lpstr>                               Генрих  Герц</vt:lpstr>
      <vt:lpstr> Досягнення та винаходи </vt:lpstr>
      <vt:lpstr>Литература</vt:lpstr>
    </vt:vector>
  </TitlesOfParts>
  <Company>WareZ Provider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Максвелл Джеймс Клерк</dc:title>
  <dc:creator>www.PHILka.RU</dc:creator>
  <cp:lastModifiedBy>User1</cp:lastModifiedBy>
  <cp:revision>12</cp:revision>
  <dcterms:created xsi:type="dcterms:W3CDTF">2009-05-21T19:14:52Z</dcterms:created>
  <dcterms:modified xsi:type="dcterms:W3CDTF">2017-12-04T10:58:10Z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00080090040000000000010250300207f7000400038000</vt:lpwstr>
  </property>
</Properties>
</file>